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284" r:id="rId2"/>
    <p:sldId id="259" r:id="rId3"/>
    <p:sldId id="288" r:id="rId4"/>
    <p:sldId id="327" r:id="rId5"/>
    <p:sldId id="328" r:id="rId6"/>
    <p:sldId id="329" r:id="rId7"/>
    <p:sldId id="293" r:id="rId8"/>
    <p:sldId id="294" r:id="rId9"/>
    <p:sldId id="261" r:id="rId10"/>
    <p:sldId id="295" r:id="rId11"/>
    <p:sldId id="296" r:id="rId12"/>
    <p:sldId id="287" r:id="rId13"/>
    <p:sldId id="292" r:id="rId14"/>
    <p:sldId id="297" r:id="rId15"/>
    <p:sldId id="299" r:id="rId16"/>
    <p:sldId id="298" r:id="rId17"/>
    <p:sldId id="301" r:id="rId18"/>
    <p:sldId id="300" r:id="rId19"/>
    <p:sldId id="302" r:id="rId20"/>
    <p:sldId id="303" r:id="rId21"/>
    <p:sldId id="304" r:id="rId22"/>
    <p:sldId id="305" r:id="rId23"/>
    <p:sldId id="306" r:id="rId24"/>
    <p:sldId id="307" r:id="rId25"/>
    <p:sldId id="308" r:id="rId26"/>
    <p:sldId id="310" r:id="rId27"/>
    <p:sldId id="309" r:id="rId28"/>
    <p:sldId id="312" r:id="rId29"/>
    <p:sldId id="314" r:id="rId30"/>
    <p:sldId id="311" r:id="rId31"/>
    <p:sldId id="313" r:id="rId32"/>
    <p:sldId id="315" r:id="rId33"/>
    <p:sldId id="318" r:id="rId34"/>
    <p:sldId id="317" r:id="rId35"/>
    <p:sldId id="316" r:id="rId36"/>
    <p:sldId id="319" r:id="rId37"/>
    <p:sldId id="320" r:id="rId38"/>
    <p:sldId id="322" r:id="rId39"/>
    <p:sldId id="321" r:id="rId40"/>
    <p:sldId id="323" r:id="rId41"/>
    <p:sldId id="324" r:id="rId42"/>
    <p:sldId id="325" r:id="rId43"/>
    <p:sldId id="331" r:id="rId44"/>
    <p:sldId id="330" r:id="rId45"/>
  </p:sldIdLst>
  <p:sldSz cx="9144000" cy="6858000" type="screen4x3"/>
  <p:notesSz cx="6858000" cy="9144000"/>
  <p:defaultText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çılış ve Genel Bilgi" id="{779CC93D-E52E-4D84-901B-11D7331DD495}">
          <p14:sldIdLst>
            <p14:sldId id="284"/>
            <p14:sldId id="259"/>
            <p14:sldId id="288"/>
            <p14:sldId id="327"/>
            <p14:sldId id="328"/>
            <p14:sldId id="329"/>
          </p14:sldIdLst>
        </p14:section>
        <p14:section name="e-İmza Tanımlama ve Ayarlar" id="{ABA716BF-3A5C-4ADB-94C9-CFEF84EBA240}">
          <p14:sldIdLst>
            <p14:sldId id="293"/>
            <p14:sldId id="294"/>
            <p14:sldId id="261"/>
            <p14:sldId id="295"/>
            <p14:sldId id="296"/>
            <p14:sldId id="287"/>
            <p14:sldId id="292"/>
            <p14:sldId id="297"/>
            <p14:sldId id="299"/>
          </p14:sldIdLst>
        </p14:section>
        <p14:section name="e-YMM Sistemi" id="{6AC4424D-33F4-44BC-A6D8-10725F6ABD2A}">
          <p14:sldIdLst>
            <p14:sldId id="298"/>
            <p14:sldId id="301"/>
            <p14:sldId id="300"/>
          </p14:sldIdLst>
        </p14:section>
        <p14:section name="Rapor Oluşturma İşlemleri" id="{42AE6D13-DE23-47BC-B890-130E4A554D31}">
          <p14:sldIdLst>
            <p14:sldId id="302"/>
            <p14:sldId id="303"/>
            <p14:sldId id="304"/>
            <p14:sldId id="305"/>
            <p14:sldId id="306"/>
            <p14:sldId id="307"/>
            <p14:sldId id="308"/>
            <p14:sldId id="310"/>
            <p14:sldId id="309"/>
            <p14:sldId id="312"/>
            <p14:sldId id="314"/>
            <p14:sldId id="311"/>
            <p14:sldId id="313"/>
            <p14:sldId id="315"/>
            <p14:sldId id="318"/>
            <p14:sldId id="317"/>
          </p14:sldIdLst>
        </p14:section>
        <p14:section name="Rapor Eklerinin Yüklenmesi" id="{B01789D1-A5E1-43CF-91A2-EA1548328719}">
          <p14:sldIdLst>
            <p14:sldId id="316"/>
            <p14:sldId id="319"/>
            <p14:sldId id="320"/>
          </p14:sldIdLst>
        </p14:section>
        <p14:section name="İmzalama İşlemleri" id="{EDAABB0B-7528-4037-8148-775CC3AB9501}">
          <p14:sldIdLst>
            <p14:sldId id="322"/>
            <p14:sldId id="321"/>
            <p14:sldId id="323"/>
            <p14:sldId id="324"/>
            <p14:sldId id="325"/>
          </p14:sldIdLst>
        </p14:section>
        <p14:section name="Ek" id="{3F78B471-41DA-46F2-A8E4-97E471896AB3}">
          <p14:sldIdLst>
            <p14:sldId id="331"/>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5542" autoAdjust="0"/>
  </p:normalViewPr>
  <p:slideViewPr>
    <p:cSldViewPr>
      <p:cViewPr>
        <p:scale>
          <a:sx n="80" d="100"/>
          <a:sy n="80" d="100"/>
        </p:scale>
        <p:origin x="-974" y="137"/>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2059"/>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74EE5CD8-078F-4590-BF9C-A341A294A016}">
      <dgm:prSet phldrT="[Text]"/>
      <dgm:spPr/>
      <dgm:t>
        <a:bodyPr/>
        <a:lstStyle/>
        <a:p>
          <a:endParaRPr lang="tr-TR" dirty="0"/>
        </a:p>
      </dgm:t>
    </dgm:pt>
    <dgm:pt modelId="{BB568D76-3363-43D3-B00C-3359A643216C}" type="parTrans" cxnId="{F40F9561-0D4C-44CF-91EF-A92B1DBDE44B}">
      <dgm:prSet/>
      <dgm:spPr/>
      <dgm:t>
        <a:bodyPr/>
        <a:lstStyle/>
        <a:p>
          <a:endParaRPr lang="tr-TR"/>
        </a:p>
      </dgm:t>
    </dgm:pt>
    <dgm:pt modelId="{CF9FB981-E6ED-4440-AC98-4E4E2ABA2C55}" type="sibTrans" cxnId="{F40F9561-0D4C-44CF-91EF-A92B1DBDE44B}">
      <dgm:prSet/>
      <dgm:spPr/>
      <dgm:t>
        <a:bodyPr/>
        <a:lstStyle/>
        <a:p>
          <a:endParaRPr lang="tr-TR"/>
        </a:p>
      </dgm:t>
    </dgm:pt>
    <dgm:pt modelId="{AA046201-5C4D-445E-BF0B-5C6D2B0A1945}">
      <dgm:prSet phldrT="[Text]"/>
      <dgm:spPr/>
      <dgm:t>
        <a:bodyPr/>
        <a:lstStyle/>
        <a:p>
          <a:endParaRPr lang="tr-TR" dirty="0"/>
        </a:p>
      </dgm:t>
    </dgm:pt>
    <dgm:pt modelId="{FE92FC33-5E0F-4302-9E80-A69E8ACDDE56}" type="parTrans" cxnId="{B8AF1086-D7BE-446F-9133-738B599E9A7D}">
      <dgm:prSet/>
      <dgm:spPr/>
      <dgm:t>
        <a:bodyPr/>
        <a:lstStyle/>
        <a:p>
          <a:endParaRPr lang="tr-TR"/>
        </a:p>
      </dgm:t>
    </dgm:pt>
    <dgm:pt modelId="{40767EFF-7D52-4469-ACEE-7D28E67337E2}" type="sibTrans" cxnId="{B8AF1086-D7BE-446F-9133-738B599E9A7D}">
      <dgm:prSet/>
      <dgm:spPr/>
      <dgm:t>
        <a:bodyPr/>
        <a:lstStyle/>
        <a:p>
          <a:endParaRPr lang="tr-TR"/>
        </a:p>
      </dgm:t>
    </dgm:pt>
    <dgm:pt modelId="{C59269D0-92A5-481C-BA64-727AFB0DD545}">
      <dgm:prSet phldrT="[Text]" custT="1"/>
      <dgm:spPr/>
      <dgm:t>
        <a:bodyPr/>
        <a:lstStyle/>
        <a:p>
          <a:r>
            <a:rPr lang="tr-TR" sz="2400" dirty="0" smtClean="0">
              <a:latin typeface="Verdana" panose="020B0604030504040204" pitchFamily="34" charset="0"/>
              <a:ea typeface="Verdana" panose="020B0604030504040204" pitchFamily="34" charset="0"/>
              <a:cs typeface="Verdana" panose="020B0604030504040204" pitchFamily="34" charset="0"/>
            </a:rPr>
            <a:t>e-YMM Sistemi </a:t>
          </a:r>
          <a:endParaRPr lang="tr-TR" sz="2400" dirty="0">
            <a:latin typeface="Verdana" panose="020B0604030504040204" pitchFamily="34" charset="0"/>
            <a:ea typeface="Verdana" panose="020B0604030504040204" pitchFamily="34" charset="0"/>
            <a:cs typeface="Verdana" panose="020B0604030504040204" pitchFamily="34" charset="0"/>
          </a:endParaRPr>
        </a:p>
      </dgm:t>
    </dgm:pt>
    <dgm:pt modelId="{312CC84D-092F-422A-AA24-A4619DBBB7BE}" type="parTrans" cxnId="{9071FB3B-D26B-4384-BD1A-80C12C62D02C}">
      <dgm:prSet/>
      <dgm:spPr/>
      <dgm:t>
        <a:bodyPr/>
        <a:lstStyle/>
        <a:p>
          <a:endParaRPr lang="tr-TR"/>
        </a:p>
      </dgm:t>
    </dgm:pt>
    <dgm:pt modelId="{266DE8E8-1339-41C4-B9A7-6148496C7FA9}" type="sibTrans" cxnId="{9071FB3B-D26B-4384-BD1A-80C12C62D02C}">
      <dgm:prSet/>
      <dgm:spPr/>
      <dgm:t>
        <a:bodyPr/>
        <a:lstStyle/>
        <a:p>
          <a:endParaRPr lang="tr-TR"/>
        </a:p>
      </dgm:t>
    </dgm:pt>
    <dgm:pt modelId="{D1776C8F-2B10-4075-8DF7-7F65AB725ED5}">
      <dgm:prSet phldrT="[Text]"/>
      <dgm:spPr/>
      <dgm:t>
        <a:bodyPr/>
        <a:lstStyle/>
        <a:p>
          <a:endParaRPr lang="tr-TR" dirty="0"/>
        </a:p>
      </dgm:t>
    </dgm:pt>
    <dgm:pt modelId="{7291E740-3E17-41B3-99D3-1D67AE37CC3F}" type="parTrans" cxnId="{7077B78D-FCDC-4519-8416-DC357ACD5043}">
      <dgm:prSet/>
      <dgm:spPr/>
      <dgm:t>
        <a:bodyPr/>
        <a:lstStyle/>
        <a:p>
          <a:endParaRPr lang="tr-TR"/>
        </a:p>
      </dgm:t>
    </dgm:pt>
    <dgm:pt modelId="{88B75C29-8054-417D-BCE3-878A55118F6D}" type="sibTrans" cxnId="{7077B78D-FCDC-4519-8416-DC357ACD5043}">
      <dgm:prSet/>
      <dgm:spPr/>
      <dgm:t>
        <a:bodyPr/>
        <a:lstStyle/>
        <a:p>
          <a:endParaRPr lang="tr-TR"/>
        </a:p>
      </dgm:t>
    </dgm:pt>
    <dgm:pt modelId="{6BE4E373-0656-4EDC-821E-BE09C952B1F6}">
      <dgm:prSet phldrT="[Text]" custT="1"/>
      <dgm:spPr/>
      <dgm:t>
        <a:bodyPr/>
        <a:lstStyle/>
        <a:p>
          <a:r>
            <a:rPr lang="tr-TR" sz="2400" dirty="0" smtClean="0">
              <a:latin typeface="Verdana" panose="020B0604030504040204" pitchFamily="34" charset="0"/>
              <a:ea typeface="Verdana" panose="020B0604030504040204" pitchFamily="34" charset="0"/>
              <a:cs typeface="Verdana" panose="020B0604030504040204" pitchFamily="34" charset="0"/>
            </a:rPr>
            <a:t>Rapor Oluşturma İşlemleri</a:t>
          </a:r>
          <a:endParaRPr lang="tr-TR" sz="2400" dirty="0">
            <a:latin typeface="Verdana" panose="020B0604030504040204" pitchFamily="34" charset="0"/>
            <a:ea typeface="Verdana" panose="020B0604030504040204" pitchFamily="34" charset="0"/>
            <a:cs typeface="Verdana" panose="020B0604030504040204" pitchFamily="34" charset="0"/>
          </a:endParaRPr>
        </a:p>
      </dgm:t>
    </dgm:pt>
    <dgm:pt modelId="{34218063-BF94-4304-99BD-B3F7BA4D3C8F}" type="parTrans" cxnId="{119690D4-400B-468B-8BA0-5C9C9E2AFEAF}">
      <dgm:prSet/>
      <dgm:spPr/>
      <dgm:t>
        <a:bodyPr/>
        <a:lstStyle/>
        <a:p>
          <a:endParaRPr lang="tr-TR"/>
        </a:p>
      </dgm:t>
    </dgm:pt>
    <dgm:pt modelId="{E17B9BF1-2948-497F-8EC7-3BF734D839DB}" type="sibTrans" cxnId="{119690D4-400B-468B-8BA0-5C9C9E2AFEAF}">
      <dgm:prSet/>
      <dgm:spPr/>
      <dgm:t>
        <a:bodyPr/>
        <a:lstStyle/>
        <a:p>
          <a:endParaRPr lang="tr-TR"/>
        </a:p>
      </dgm:t>
    </dgm:pt>
    <dgm:pt modelId="{1E4D3931-0DBD-4211-A24A-6AF364284B1E}">
      <dgm:prSet phldrT="[Text]" custT="1"/>
      <dgm:spPr/>
      <dgm:t>
        <a:bodyPr/>
        <a:lstStyle/>
        <a:p>
          <a:r>
            <a:rPr lang="tr-TR" sz="2400" dirty="0" smtClean="0">
              <a:latin typeface="Verdana" panose="020B0604030504040204" pitchFamily="34" charset="0"/>
              <a:ea typeface="Verdana" panose="020B0604030504040204" pitchFamily="34" charset="0"/>
              <a:cs typeface="Verdana" panose="020B0604030504040204" pitchFamily="34" charset="0"/>
            </a:rPr>
            <a:t>e-İmza Tanımlama ve Ayarlar</a:t>
          </a:r>
          <a:endParaRPr lang="tr-TR" sz="2400" dirty="0">
            <a:latin typeface="Verdana" panose="020B0604030504040204" pitchFamily="34" charset="0"/>
            <a:ea typeface="Verdana" panose="020B0604030504040204" pitchFamily="34" charset="0"/>
            <a:cs typeface="Verdana" panose="020B0604030504040204" pitchFamily="34" charset="0"/>
          </a:endParaRPr>
        </a:p>
      </dgm:t>
    </dgm:pt>
    <dgm:pt modelId="{CADAA3D9-7C63-4729-85B0-64C8AF644EEF}" type="sibTrans" cxnId="{63E4D827-0083-4625-9FD6-043D8D32091E}">
      <dgm:prSet/>
      <dgm:spPr/>
      <dgm:t>
        <a:bodyPr/>
        <a:lstStyle/>
        <a:p>
          <a:endParaRPr lang="tr-TR"/>
        </a:p>
      </dgm:t>
    </dgm:pt>
    <dgm:pt modelId="{FC93695B-FD0E-4353-B1FD-4328F4386DEC}" type="parTrans" cxnId="{63E4D827-0083-4625-9FD6-043D8D32091E}">
      <dgm:prSet/>
      <dgm:spPr/>
      <dgm:t>
        <a:bodyPr/>
        <a:lstStyle/>
        <a:p>
          <a:endParaRPr lang="tr-TR"/>
        </a:p>
      </dgm:t>
    </dgm:pt>
    <dgm:pt modelId="{C9D0F009-C036-45EA-83A3-48AEB6FB6584}">
      <dgm:prSet/>
      <dgm:spPr/>
      <dgm:t>
        <a:bodyPr/>
        <a:lstStyle/>
        <a:p>
          <a:endParaRPr lang="tr-TR"/>
        </a:p>
      </dgm:t>
    </dgm:pt>
    <dgm:pt modelId="{978AE5BB-7A80-41EC-8135-2951E24383DD}" type="parTrans" cxnId="{80EC0490-462E-4831-84B9-91336FDA46EB}">
      <dgm:prSet/>
      <dgm:spPr/>
      <dgm:t>
        <a:bodyPr/>
        <a:lstStyle/>
        <a:p>
          <a:endParaRPr lang="tr-TR"/>
        </a:p>
      </dgm:t>
    </dgm:pt>
    <dgm:pt modelId="{15AF3B8F-C750-484E-BDD9-7C45BECC6AF1}" type="sibTrans" cxnId="{80EC0490-462E-4831-84B9-91336FDA46EB}">
      <dgm:prSet/>
      <dgm:spPr/>
      <dgm:t>
        <a:bodyPr/>
        <a:lstStyle/>
        <a:p>
          <a:endParaRPr lang="tr-TR"/>
        </a:p>
      </dgm:t>
    </dgm:pt>
    <dgm:pt modelId="{ED18330F-60EF-4D91-ABA8-B31DE1585981}">
      <dgm:prSet custT="1"/>
      <dgm:spPr/>
      <dgm:t>
        <a:bodyPr/>
        <a:lstStyle/>
        <a:p>
          <a:r>
            <a:rPr lang="tr-TR" sz="2400" dirty="0" smtClean="0">
              <a:latin typeface="Verdana" panose="020B0604030504040204" pitchFamily="34" charset="0"/>
              <a:ea typeface="Verdana" panose="020B0604030504040204" pitchFamily="34" charset="0"/>
              <a:cs typeface="Verdana" panose="020B0604030504040204" pitchFamily="34" charset="0"/>
            </a:rPr>
            <a:t>İmzalama İşlemleri</a:t>
          </a:r>
          <a:endParaRPr lang="tr-TR" sz="2400" dirty="0">
            <a:latin typeface="Verdana" panose="020B0604030504040204" pitchFamily="34" charset="0"/>
            <a:ea typeface="Verdana" panose="020B0604030504040204" pitchFamily="34" charset="0"/>
            <a:cs typeface="Verdana" panose="020B0604030504040204" pitchFamily="34" charset="0"/>
          </a:endParaRPr>
        </a:p>
      </dgm:t>
    </dgm:pt>
    <dgm:pt modelId="{8FD0ECFA-BBAD-4A91-B692-E033245E7238}" type="parTrans" cxnId="{31640862-E5F2-40D5-86FA-0471728FBE96}">
      <dgm:prSet/>
      <dgm:spPr/>
      <dgm:t>
        <a:bodyPr/>
        <a:lstStyle/>
        <a:p>
          <a:endParaRPr lang="tr-TR"/>
        </a:p>
      </dgm:t>
    </dgm:pt>
    <dgm:pt modelId="{D62D2B08-A0E2-4855-B9AE-CC0A4EE117EC}" type="sibTrans" cxnId="{31640862-E5F2-40D5-86FA-0471728FBE96}">
      <dgm:prSet/>
      <dgm:spPr/>
      <dgm:t>
        <a:bodyPr/>
        <a:lstStyle/>
        <a:p>
          <a:endParaRPr lang="tr-TR"/>
        </a:p>
      </dgm:t>
    </dgm:pt>
    <dgm:pt modelId="{A7B6A607-640D-4C40-9E41-1051DE24EAA1}">
      <dgm:prSet custT="1"/>
      <dgm:spPr/>
      <dgm:t>
        <a:bodyPr/>
        <a:lstStyle/>
        <a:p>
          <a:r>
            <a:rPr lang="tr-TR" sz="2400" dirty="0" smtClean="0">
              <a:latin typeface="Verdana" panose="020B0604030504040204" pitchFamily="34" charset="0"/>
              <a:ea typeface="Verdana" panose="020B0604030504040204" pitchFamily="34" charset="0"/>
              <a:cs typeface="Verdana" panose="020B0604030504040204" pitchFamily="34" charset="0"/>
            </a:rPr>
            <a:t>Rapor Eklerinin Yüklenmesi</a:t>
          </a:r>
          <a:endParaRPr lang="tr-TR" sz="2400" dirty="0">
            <a:latin typeface="Verdana" panose="020B0604030504040204" pitchFamily="34" charset="0"/>
            <a:ea typeface="Verdana" panose="020B0604030504040204" pitchFamily="34" charset="0"/>
            <a:cs typeface="Verdana" panose="020B0604030504040204" pitchFamily="34" charset="0"/>
          </a:endParaRPr>
        </a:p>
      </dgm:t>
    </dgm:pt>
    <dgm:pt modelId="{45C790A5-A39D-49B8-A4B8-E9845010F882}" type="parTrans" cxnId="{12FEC5B3-BE59-408A-BBB3-259A8A169EC1}">
      <dgm:prSet/>
      <dgm:spPr/>
      <dgm:t>
        <a:bodyPr/>
        <a:lstStyle/>
        <a:p>
          <a:endParaRPr lang="tr-TR"/>
        </a:p>
      </dgm:t>
    </dgm:pt>
    <dgm:pt modelId="{1D573057-8B60-4FC1-8B07-19AB3DD78E43}" type="sibTrans" cxnId="{12FEC5B3-BE59-408A-BBB3-259A8A169EC1}">
      <dgm:prSet/>
      <dgm:spPr/>
      <dgm:t>
        <a:bodyPr/>
        <a:lstStyle/>
        <a:p>
          <a:endParaRPr lang="tr-TR"/>
        </a:p>
      </dgm:t>
    </dgm:pt>
    <dgm:pt modelId="{FB59A9F5-5418-4169-BBC8-A1D4DED465AD}">
      <dgm:prSet/>
      <dgm:spPr/>
      <dgm:t>
        <a:bodyPr/>
        <a:lstStyle/>
        <a:p>
          <a:endParaRPr lang="tr-TR" dirty="0"/>
        </a:p>
      </dgm:t>
    </dgm:pt>
    <dgm:pt modelId="{2EADDC2B-B193-464C-9624-44C432BB6B1D}" type="parTrans" cxnId="{444F4327-8082-47AA-A1C2-2876D6FE9010}">
      <dgm:prSet/>
      <dgm:spPr/>
      <dgm:t>
        <a:bodyPr/>
        <a:lstStyle/>
        <a:p>
          <a:endParaRPr lang="tr-TR"/>
        </a:p>
      </dgm:t>
    </dgm:pt>
    <dgm:pt modelId="{89C08154-E084-47A9-86D7-710168D1F351}" type="sibTrans" cxnId="{444F4327-8082-47AA-A1C2-2876D6FE9010}">
      <dgm:prSet/>
      <dgm:spPr/>
      <dgm:t>
        <a:bodyPr/>
        <a:lstStyle/>
        <a:p>
          <a:endParaRPr lang="tr-TR"/>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tr-TR"/>
        </a:p>
      </dgm:t>
    </dgm:pt>
    <dgm:pt modelId="{C4407577-18A2-46E0-8805-2838042EB67A}" type="pres">
      <dgm:prSet presAssocID="{74EE5CD8-078F-4590-BF9C-A341A294A016}" presName="linNode" presStyleCnt="0"/>
      <dgm:spPr/>
      <dgm:t>
        <a:bodyPr/>
        <a:lstStyle/>
        <a:p>
          <a:endParaRPr lang="tr-TR"/>
        </a:p>
      </dgm:t>
    </dgm:pt>
    <dgm:pt modelId="{7E429971-BC57-430F-BB25-C0574E5E39E3}" type="pres">
      <dgm:prSet presAssocID="{74EE5CD8-078F-4590-BF9C-A341A294A016}" presName="parentText" presStyleLbl="node1" presStyleIdx="0" presStyleCnt="5" custScaleX="45854">
        <dgm:presLayoutVars>
          <dgm:chMax val="1"/>
          <dgm:bulletEnabled val="1"/>
        </dgm:presLayoutVars>
      </dgm:prSet>
      <dgm:spPr/>
      <dgm:t>
        <a:bodyPr/>
        <a:lstStyle/>
        <a:p>
          <a:endParaRPr lang="tr-TR"/>
        </a:p>
      </dgm:t>
    </dgm:pt>
    <dgm:pt modelId="{D54B1729-BC98-42C1-9C6C-D65DCBA4358F}" type="pres">
      <dgm:prSet presAssocID="{74EE5CD8-078F-4590-BF9C-A341A294A016}" presName="descendantText" presStyleLbl="alignAccFollowNode1" presStyleIdx="0" presStyleCnt="5" custScaleX="114010">
        <dgm:presLayoutVars>
          <dgm:bulletEnabled val="1"/>
        </dgm:presLayoutVars>
      </dgm:prSet>
      <dgm:spPr/>
      <dgm:t>
        <a:bodyPr/>
        <a:lstStyle/>
        <a:p>
          <a:endParaRPr lang="tr-TR"/>
        </a:p>
      </dgm:t>
    </dgm:pt>
    <dgm:pt modelId="{AB8574CC-D4F2-4555-AEE3-F4EE58B11D03}" type="pres">
      <dgm:prSet presAssocID="{CF9FB981-E6ED-4440-AC98-4E4E2ABA2C55}" presName="sp" presStyleCnt="0"/>
      <dgm:spPr/>
      <dgm:t>
        <a:bodyPr/>
        <a:lstStyle/>
        <a:p>
          <a:endParaRPr lang="tr-TR"/>
        </a:p>
      </dgm:t>
    </dgm:pt>
    <dgm:pt modelId="{85B8F607-FDD8-476A-ADBE-E1250824F294}" type="pres">
      <dgm:prSet presAssocID="{AA046201-5C4D-445E-BF0B-5C6D2B0A1945}" presName="linNode" presStyleCnt="0"/>
      <dgm:spPr/>
      <dgm:t>
        <a:bodyPr/>
        <a:lstStyle/>
        <a:p>
          <a:endParaRPr lang="tr-TR"/>
        </a:p>
      </dgm:t>
    </dgm:pt>
    <dgm:pt modelId="{C04276DC-EE64-470A-B8BC-09067B8045FA}" type="pres">
      <dgm:prSet presAssocID="{AA046201-5C4D-445E-BF0B-5C6D2B0A1945}" presName="parentText" presStyleLbl="node1" presStyleIdx="1" presStyleCnt="5" custScaleX="45854">
        <dgm:presLayoutVars>
          <dgm:chMax val="1"/>
          <dgm:bulletEnabled val="1"/>
        </dgm:presLayoutVars>
      </dgm:prSet>
      <dgm:spPr/>
      <dgm:t>
        <a:bodyPr/>
        <a:lstStyle/>
        <a:p>
          <a:endParaRPr lang="tr-TR"/>
        </a:p>
      </dgm:t>
    </dgm:pt>
    <dgm:pt modelId="{B37A5355-225B-4C6F-AED7-6C620F99EECC}" type="pres">
      <dgm:prSet presAssocID="{AA046201-5C4D-445E-BF0B-5C6D2B0A1945}" presName="descendantText" presStyleLbl="alignAccFollowNode1" presStyleIdx="1" presStyleCnt="5" custScaleX="114010">
        <dgm:presLayoutVars>
          <dgm:bulletEnabled val="1"/>
        </dgm:presLayoutVars>
      </dgm:prSet>
      <dgm:spPr/>
      <dgm:t>
        <a:bodyPr/>
        <a:lstStyle/>
        <a:p>
          <a:endParaRPr lang="tr-TR"/>
        </a:p>
      </dgm:t>
    </dgm:pt>
    <dgm:pt modelId="{5ACAA866-A8A8-4183-97B5-CEEAB1525C60}" type="pres">
      <dgm:prSet presAssocID="{40767EFF-7D52-4469-ACEE-7D28E67337E2}" presName="sp" presStyleCnt="0"/>
      <dgm:spPr/>
      <dgm:t>
        <a:bodyPr/>
        <a:lstStyle/>
        <a:p>
          <a:endParaRPr lang="tr-TR"/>
        </a:p>
      </dgm:t>
    </dgm:pt>
    <dgm:pt modelId="{477213BE-9E91-4950-8451-7F60796F47F4}" type="pres">
      <dgm:prSet presAssocID="{D1776C8F-2B10-4075-8DF7-7F65AB725ED5}" presName="linNode" presStyleCnt="0"/>
      <dgm:spPr/>
      <dgm:t>
        <a:bodyPr/>
        <a:lstStyle/>
        <a:p>
          <a:endParaRPr lang="tr-TR"/>
        </a:p>
      </dgm:t>
    </dgm:pt>
    <dgm:pt modelId="{F5034101-5B7D-4FE7-B47A-5A48CF39606B}" type="pres">
      <dgm:prSet presAssocID="{D1776C8F-2B10-4075-8DF7-7F65AB725ED5}" presName="parentText" presStyleLbl="node1" presStyleIdx="2" presStyleCnt="5" custScaleX="45854">
        <dgm:presLayoutVars>
          <dgm:chMax val="1"/>
          <dgm:bulletEnabled val="1"/>
        </dgm:presLayoutVars>
      </dgm:prSet>
      <dgm:spPr/>
      <dgm:t>
        <a:bodyPr/>
        <a:lstStyle/>
        <a:p>
          <a:endParaRPr lang="tr-TR"/>
        </a:p>
      </dgm:t>
    </dgm:pt>
    <dgm:pt modelId="{C7C3E6FD-D83F-4BDA-907E-B5EE041DA931}" type="pres">
      <dgm:prSet presAssocID="{D1776C8F-2B10-4075-8DF7-7F65AB725ED5}" presName="descendantText" presStyleLbl="alignAccFollowNode1" presStyleIdx="2" presStyleCnt="5" custScaleX="114010">
        <dgm:presLayoutVars>
          <dgm:bulletEnabled val="1"/>
        </dgm:presLayoutVars>
      </dgm:prSet>
      <dgm:spPr/>
      <dgm:t>
        <a:bodyPr/>
        <a:lstStyle/>
        <a:p>
          <a:endParaRPr lang="tr-TR"/>
        </a:p>
      </dgm:t>
    </dgm:pt>
    <dgm:pt modelId="{89B2CCAB-8A5D-44EE-8560-85D678103381}" type="pres">
      <dgm:prSet presAssocID="{88B75C29-8054-417D-BCE3-878A55118F6D}" presName="sp" presStyleCnt="0"/>
      <dgm:spPr/>
      <dgm:t>
        <a:bodyPr/>
        <a:lstStyle/>
        <a:p>
          <a:endParaRPr lang="tr-TR"/>
        </a:p>
      </dgm:t>
    </dgm:pt>
    <dgm:pt modelId="{DFB44477-8B1E-4718-B518-B948F46E2787}" type="pres">
      <dgm:prSet presAssocID="{C9D0F009-C036-45EA-83A3-48AEB6FB6584}" presName="linNode" presStyleCnt="0"/>
      <dgm:spPr/>
      <dgm:t>
        <a:bodyPr/>
        <a:lstStyle/>
        <a:p>
          <a:endParaRPr lang="tr-TR"/>
        </a:p>
      </dgm:t>
    </dgm:pt>
    <dgm:pt modelId="{219EF0DE-50E6-4886-B206-DD93911D6A35}" type="pres">
      <dgm:prSet presAssocID="{C9D0F009-C036-45EA-83A3-48AEB6FB6584}" presName="parentText" presStyleLbl="node1" presStyleIdx="3" presStyleCnt="5" custScaleX="45854">
        <dgm:presLayoutVars>
          <dgm:chMax val="1"/>
          <dgm:bulletEnabled val="1"/>
        </dgm:presLayoutVars>
      </dgm:prSet>
      <dgm:spPr/>
      <dgm:t>
        <a:bodyPr/>
        <a:lstStyle/>
        <a:p>
          <a:endParaRPr lang="tr-TR"/>
        </a:p>
      </dgm:t>
    </dgm:pt>
    <dgm:pt modelId="{CD453941-E3D6-442D-816C-20FE024340F9}" type="pres">
      <dgm:prSet presAssocID="{C9D0F009-C036-45EA-83A3-48AEB6FB6584}" presName="descendantText" presStyleLbl="alignAccFollowNode1" presStyleIdx="3" presStyleCnt="5" custScaleX="114010">
        <dgm:presLayoutVars>
          <dgm:bulletEnabled val="1"/>
        </dgm:presLayoutVars>
      </dgm:prSet>
      <dgm:spPr/>
      <dgm:t>
        <a:bodyPr/>
        <a:lstStyle/>
        <a:p>
          <a:endParaRPr lang="tr-TR"/>
        </a:p>
      </dgm:t>
    </dgm:pt>
    <dgm:pt modelId="{4AD5DF49-78F8-42F5-81DC-F76A186708C2}" type="pres">
      <dgm:prSet presAssocID="{15AF3B8F-C750-484E-BDD9-7C45BECC6AF1}" presName="sp" presStyleCnt="0"/>
      <dgm:spPr/>
      <dgm:t>
        <a:bodyPr/>
        <a:lstStyle/>
        <a:p>
          <a:endParaRPr lang="tr-TR"/>
        </a:p>
      </dgm:t>
    </dgm:pt>
    <dgm:pt modelId="{8CD7D0B0-418E-4DB6-8C42-E9A5A4DBFD06}" type="pres">
      <dgm:prSet presAssocID="{FB59A9F5-5418-4169-BBC8-A1D4DED465AD}" presName="linNode" presStyleCnt="0"/>
      <dgm:spPr/>
    </dgm:pt>
    <dgm:pt modelId="{32AC6F2D-CD6B-4279-ACF1-6F38A09EC2E9}" type="pres">
      <dgm:prSet presAssocID="{FB59A9F5-5418-4169-BBC8-A1D4DED465AD}" presName="parentText" presStyleLbl="node1" presStyleIdx="4" presStyleCnt="5" custScaleX="45854">
        <dgm:presLayoutVars>
          <dgm:chMax val="1"/>
          <dgm:bulletEnabled val="1"/>
        </dgm:presLayoutVars>
      </dgm:prSet>
      <dgm:spPr/>
      <dgm:t>
        <a:bodyPr/>
        <a:lstStyle/>
        <a:p>
          <a:endParaRPr lang="tr-TR"/>
        </a:p>
      </dgm:t>
    </dgm:pt>
    <dgm:pt modelId="{B67E0880-B940-42C2-8861-CB791CA0336D}" type="pres">
      <dgm:prSet presAssocID="{FB59A9F5-5418-4169-BBC8-A1D4DED465AD}" presName="descendantText" presStyleLbl="alignAccFollowNode1" presStyleIdx="4" presStyleCnt="5" custScaleX="114010">
        <dgm:presLayoutVars>
          <dgm:bulletEnabled val="1"/>
        </dgm:presLayoutVars>
      </dgm:prSet>
      <dgm:spPr/>
      <dgm:t>
        <a:bodyPr/>
        <a:lstStyle/>
        <a:p>
          <a:endParaRPr lang="tr-TR"/>
        </a:p>
      </dgm:t>
    </dgm:pt>
  </dgm:ptLst>
  <dgm:cxnLst>
    <dgm:cxn modelId="{444F4327-8082-47AA-A1C2-2876D6FE9010}" srcId="{F6FEADD9-F67D-41F5-BA4C-3C84956E7F46}" destId="{FB59A9F5-5418-4169-BBC8-A1D4DED465AD}" srcOrd="4" destOrd="0" parTransId="{2EADDC2B-B193-464C-9624-44C432BB6B1D}" sibTransId="{89C08154-E084-47A9-86D7-710168D1F351}"/>
    <dgm:cxn modelId="{2A4B7FBC-3247-4975-9ABE-85082C699CB3}" type="presOf" srcId="{C59269D0-92A5-481C-BA64-727AFB0DD545}" destId="{B37A5355-225B-4C6F-AED7-6C620F99EECC}" srcOrd="0" destOrd="0" presId="urn:microsoft.com/office/officeart/2005/8/layout/vList5"/>
    <dgm:cxn modelId="{4E958716-EE9A-4F47-B381-263297AB31C7}" type="presOf" srcId="{AA046201-5C4D-445E-BF0B-5C6D2B0A1945}" destId="{C04276DC-EE64-470A-B8BC-09067B8045FA}" srcOrd="0" destOrd="0" presId="urn:microsoft.com/office/officeart/2005/8/layout/vList5"/>
    <dgm:cxn modelId="{29F1285E-4CB5-4F3A-B1E8-E84469B82493}" type="presOf" srcId="{6BE4E373-0656-4EDC-821E-BE09C952B1F6}" destId="{C7C3E6FD-D83F-4BDA-907E-B5EE041DA931}"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12FEC5B3-BE59-408A-BBB3-259A8A169EC1}" srcId="{C9D0F009-C036-45EA-83A3-48AEB6FB6584}" destId="{A7B6A607-640D-4C40-9E41-1051DE24EAA1}" srcOrd="0" destOrd="0" parTransId="{45C790A5-A39D-49B8-A4B8-E9845010F882}" sibTransId="{1D573057-8B60-4FC1-8B07-19AB3DD78E43}"/>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1640862-E5F2-40D5-86FA-0471728FBE96}" srcId="{FB59A9F5-5418-4169-BBC8-A1D4DED465AD}" destId="{ED18330F-60EF-4D91-ABA8-B31DE1585981}" srcOrd="0" destOrd="0" parTransId="{8FD0ECFA-BBAD-4A91-B692-E033245E7238}" sibTransId="{D62D2B08-A0E2-4855-B9AE-CC0A4EE117EC}"/>
    <dgm:cxn modelId="{D8DF8C82-63A2-4851-9EF9-AB2DB93AD157}" type="presOf" srcId="{1E4D3931-0DBD-4211-A24A-6AF364284B1E}" destId="{D54B1729-BC98-42C1-9C6C-D65DCBA4358F}" srcOrd="0" destOrd="0" presId="urn:microsoft.com/office/officeart/2005/8/layout/vList5"/>
    <dgm:cxn modelId="{646AB840-368F-49F1-B9B5-BC620022B64F}" type="presOf" srcId="{FB59A9F5-5418-4169-BBC8-A1D4DED465AD}" destId="{32AC6F2D-CD6B-4279-ACF1-6F38A09EC2E9}"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4A576328-DA17-4F34-B437-033D78AB1922}" type="presOf" srcId="{F6FEADD9-F67D-41F5-BA4C-3C84956E7F46}" destId="{AAE7A1E6-6847-453D-B55B-8A82BF138C1D}" srcOrd="0" destOrd="0" presId="urn:microsoft.com/office/officeart/2005/8/layout/vList5"/>
    <dgm:cxn modelId="{FCB288D3-9001-4CFE-9FA9-F01EC9341156}" type="presOf" srcId="{A7B6A607-640D-4C40-9E41-1051DE24EAA1}" destId="{CD453941-E3D6-442D-816C-20FE024340F9}" srcOrd="0" destOrd="0" presId="urn:microsoft.com/office/officeart/2005/8/layout/vList5"/>
    <dgm:cxn modelId="{A999E99C-4326-4872-9071-52314244F54D}" type="presOf" srcId="{ED18330F-60EF-4D91-ABA8-B31DE1585981}" destId="{B67E0880-B940-42C2-8861-CB791CA0336D}"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2C5ACC-8093-450F-9D7B-EA5CAF3C4766}" type="presOf" srcId="{C9D0F009-C036-45EA-83A3-48AEB6FB6584}" destId="{219EF0DE-50E6-4886-B206-DD93911D6A35}" srcOrd="0" destOrd="0" presId="urn:microsoft.com/office/officeart/2005/8/layout/vList5"/>
    <dgm:cxn modelId="{96362ABE-E017-43E0-BC68-F14E62A05471}" type="presOf" srcId="{74EE5CD8-078F-4590-BF9C-A341A294A016}" destId="{7E429971-BC57-430F-BB25-C0574E5E39E3}" srcOrd="0" destOrd="0" presId="urn:microsoft.com/office/officeart/2005/8/layout/vList5"/>
    <dgm:cxn modelId="{68B7FD49-281B-465C-B635-501E43336579}" type="presOf" srcId="{D1776C8F-2B10-4075-8DF7-7F65AB725ED5}" destId="{F5034101-5B7D-4FE7-B47A-5A48CF39606B}" srcOrd="0" destOrd="0" presId="urn:microsoft.com/office/officeart/2005/8/layout/vList5"/>
    <dgm:cxn modelId="{80EC0490-462E-4831-84B9-91336FDA46EB}" srcId="{F6FEADD9-F67D-41F5-BA4C-3C84956E7F46}" destId="{C9D0F009-C036-45EA-83A3-48AEB6FB6584}" srcOrd="3" destOrd="0" parTransId="{978AE5BB-7A80-41EC-8135-2951E24383DD}" sibTransId="{15AF3B8F-C750-484E-BDD9-7C45BECC6AF1}"/>
    <dgm:cxn modelId="{9FF24626-CDF4-432A-9D75-6B1360767B9A}" type="presParOf" srcId="{AAE7A1E6-6847-453D-B55B-8A82BF138C1D}" destId="{C4407577-18A2-46E0-8805-2838042EB67A}" srcOrd="0" destOrd="0" presId="urn:microsoft.com/office/officeart/2005/8/layout/vList5"/>
    <dgm:cxn modelId="{5F2A4732-A610-432B-B5E5-4F1D83A7F4DB}" type="presParOf" srcId="{C4407577-18A2-46E0-8805-2838042EB67A}" destId="{7E429971-BC57-430F-BB25-C0574E5E39E3}" srcOrd="0" destOrd="0" presId="urn:microsoft.com/office/officeart/2005/8/layout/vList5"/>
    <dgm:cxn modelId="{C21FA324-D6B2-42D4-9783-B37E3CBEEDB3}" type="presParOf" srcId="{C4407577-18A2-46E0-8805-2838042EB67A}" destId="{D54B1729-BC98-42C1-9C6C-D65DCBA4358F}" srcOrd="1" destOrd="0" presId="urn:microsoft.com/office/officeart/2005/8/layout/vList5"/>
    <dgm:cxn modelId="{E78103F7-0058-4A16-9AB7-51CA1E521521}" type="presParOf" srcId="{AAE7A1E6-6847-453D-B55B-8A82BF138C1D}" destId="{AB8574CC-D4F2-4555-AEE3-F4EE58B11D03}" srcOrd="1" destOrd="0" presId="urn:microsoft.com/office/officeart/2005/8/layout/vList5"/>
    <dgm:cxn modelId="{B774C362-AAD9-40BE-AC3F-76332733DC27}" type="presParOf" srcId="{AAE7A1E6-6847-453D-B55B-8A82BF138C1D}" destId="{85B8F607-FDD8-476A-ADBE-E1250824F294}" srcOrd="2" destOrd="0" presId="urn:microsoft.com/office/officeart/2005/8/layout/vList5"/>
    <dgm:cxn modelId="{1A06B66C-B770-434B-8E97-B95B8963FC30}" type="presParOf" srcId="{85B8F607-FDD8-476A-ADBE-E1250824F294}" destId="{C04276DC-EE64-470A-B8BC-09067B8045FA}" srcOrd="0" destOrd="0" presId="urn:microsoft.com/office/officeart/2005/8/layout/vList5"/>
    <dgm:cxn modelId="{51584FE3-F163-43C5-B29B-D3415721B8FE}" type="presParOf" srcId="{85B8F607-FDD8-476A-ADBE-E1250824F294}" destId="{B37A5355-225B-4C6F-AED7-6C620F99EECC}" srcOrd="1" destOrd="0" presId="urn:microsoft.com/office/officeart/2005/8/layout/vList5"/>
    <dgm:cxn modelId="{42635D58-4C20-434E-9B4D-3B554CD6C8C1}" type="presParOf" srcId="{AAE7A1E6-6847-453D-B55B-8A82BF138C1D}" destId="{5ACAA866-A8A8-4183-97B5-CEEAB1525C60}" srcOrd="3" destOrd="0" presId="urn:microsoft.com/office/officeart/2005/8/layout/vList5"/>
    <dgm:cxn modelId="{A613AE2E-23A7-4AFC-BC15-DA82FD1BA078}" type="presParOf" srcId="{AAE7A1E6-6847-453D-B55B-8A82BF138C1D}" destId="{477213BE-9E91-4950-8451-7F60796F47F4}" srcOrd="4" destOrd="0" presId="urn:microsoft.com/office/officeart/2005/8/layout/vList5"/>
    <dgm:cxn modelId="{C48E9F59-CB65-48F8-AAB3-0D7924A0BBBA}" type="presParOf" srcId="{477213BE-9E91-4950-8451-7F60796F47F4}" destId="{F5034101-5B7D-4FE7-B47A-5A48CF39606B}" srcOrd="0" destOrd="0" presId="urn:microsoft.com/office/officeart/2005/8/layout/vList5"/>
    <dgm:cxn modelId="{82391B5F-B812-4F36-B1F3-7B59B91F8DA1}" type="presParOf" srcId="{477213BE-9E91-4950-8451-7F60796F47F4}" destId="{C7C3E6FD-D83F-4BDA-907E-B5EE041DA931}" srcOrd="1" destOrd="0" presId="urn:microsoft.com/office/officeart/2005/8/layout/vList5"/>
    <dgm:cxn modelId="{A6327261-92C6-40A7-AA7D-D6F977C77949}" type="presParOf" srcId="{AAE7A1E6-6847-453D-B55B-8A82BF138C1D}" destId="{89B2CCAB-8A5D-44EE-8560-85D678103381}" srcOrd="5" destOrd="0" presId="urn:microsoft.com/office/officeart/2005/8/layout/vList5"/>
    <dgm:cxn modelId="{4B6DE3F3-B5E8-46E5-B883-942344682D9A}" type="presParOf" srcId="{AAE7A1E6-6847-453D-B55B-8A82BF138C1D}" destId="{DFB44477-8B1E-4718-B518-B948F46E2787}" srcOrd="6" destOrd="0" presId="urn:microsoft.com/office/officeart/2005/8/layout/vList5"/>
    <dgm:cxn modelId="{3D7925A7-8470-4E3E-AE0D-8895DC985CD1}" type="presParOf" srcId="{DFB44477-8B1E-4718-B518-B948F46E2787}" destId="{219EF0DE-50E6-4886-B206-DD93911D6A35}" srcOrd="0" destOrd="0" presId="urn:microsoft.com/office/officeart/2005/8/layout/vList5"/>
    <dgm:cxn modelId="{D014E92C-8BA4-4B55-B571-396FB356EEDA}" type="presParOf" srcId="{DFB44477-8B1E-4718-B518-B948F46E2787}" destId="{CD453941-E3D6-442D-816C-20FE024340F9}" srcOrd="1" destOrd="0" presId="urn:microsoft.com/office/officeart/2005/8/layout/vList5"/>
    <dgm:cxn modelId="{66A85FE2-86BD-4874-BCC0-33D6C546FC84}" type="presParOf" srcId="{AAE7A1E6-6847-453D-B55B-8A82BF138C1D}" destId="{4AD5DF49-78F8-42F5-81DC-F76A186708C2}" srcOrd="7" destOrd="0" presId="urn:microsoft.com/office/officeart/2005/8/layout/vList5"/>
    <dgm:cxn modelId="{3E8D9A5A-3341-4341-B808-C1DE796C9F65}" type="presParOf" srcId="{AAE7A1E6-6847-453D-B55B-8A82BF138C1D}" destId="{8CD7D0B0-418E-4DB6-8C42-E9A5A4DBFD06}" srcOrd="8" destOrd="0" presId="urn:microsoft.com/office/officeart/2005/8/layout/vList5"/>
    <dgm:cxn modelId="{E5231C8E-A1B9-4710-8EF3-DFFC5F00756D}" type="presParOf" srcId="{8CD7D0B0-418E-4DB6-8C42-E9A5A4DBFD06}" destId="{32AC6F2D-CD6B-4279-ACF1-6F38A09EC2E9}" srcOrd="0" destOrd="0" presId="urn:microsoft.com/office/officeart/2005/8/layout/vList5"/>
    <dgm:cxn modelId="{A0FD6F57-A82A-4E83-A50D-4FE2A32BA520}" type="presParOf" srcId="{8CD7D0B0-418E-4DB6-8C42-E9A5A4DBFD06}" destId="{B67E0880-B940-42C2-8861-CB791CA033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433341" y="-2557061"/>
          <a:ext cx="697310" cy="598974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latin typeface="Verdana" panose="020B0604030504040204" pitchFamily="34" charset="0"/>
              <a:ea typeface="Verdana" panose="020B0604030504040204" pitchFamily="34" charset="0"/>
              <a:cs typeface="Verdana" panose="020B0604030504040204" pitchFamily="34" charset="0"/>
            </a:rPr>
            <a:t>e-İmza Tanımlama ve Ayarlar</a:t>
          </a:r>
          <a:endParaRPr lang="tr-TR" sz="240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787123" y="123197"/>
        <a:ext cx="5955707" cy="629230"/>
      </dsp:txXfrm>
    </dsp:sp>
    <dsp:sp modelId="{7E429971-BC57-430F-BB25-C0574E5E39E3}">
      <dsp:nvSpPr>
        <dsp:cNvPr id="0" name=""/>
        <dsp:cNvSpPr/>
      </dsp:nvSpPr>
      <dsp:spPr>
        <a:xfrm>
          <a:off x="432041" y="1993"/>
          <a:ext cx="1355081" cy="8716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tr-TR" sz="4400" kern="1200" dirty="0"/>
        </a:p>
      </dsp:txBody>
      <dsp:txXfrm>
        <a:off x="474591" y="44543"/>
        <a:ext cx="1269981" cy="786537"/>
      </dsp:txXfrm>
    </dsp:sp>
    <dsp:sp modelId="{B37A5355-225B-4C6F-AED7-6C620F99EECC}">
      <dsp:nvSpPr>
        <dsp:cNvPr id="0" name=""/>
        <dsp:cNvSpPr/>
      </dsp:nvSpPr>
      <dsp:spPr>
        <a:xfrm rot="5400000">
          <a:off x="4433341" y="-1641841"/>
          <a:ext cx="697310" cy="5989747"/>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latin typeface="Verdana" panose="020B0604030504040204" pitchFamily="34" charset="0"/>
              <a:ea typeface="Verdana" panose="020B0604030504040204" pitchFamily="34" charset="0"/>
              <a:cs typeface="Verdana" panose="020B0604030504040204" pitchFamily="34" charset="0"/>
            </a:rPr>
            <a:t>e-YMM Sistemi </a:t>
          </a:r>
          <a:endParaRPr lang="tr-TR" sz="240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787123" y="1038417"/>
        <a:ext cx="5955707" cy="629230"/>
      </dsp:txXfrm>
    </dsp:sp>
    <dsp:sp modelId="{C04276DC-EE64-470A-B8BC-09067B8045FA}">
      <dsp:nvSpPr>
        <dsp:cNvPr id="0" name=""/>
        <dsp:cNvSpPr/>
      </dsp:nvSpPr>
      <dsp:spPr>
        <a:xfrm>
          <a:off x="432041" y="917213"/>
          <a:ext cx="1355081" cy="871637"/>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tr-TR" sz="4400" kern="1200" dirty="0"/>
        </a:p>
      </dsp:txBody>
      <dsp:txXfrm>
        <a:off x="474591" y="959763"/>
        <a:ext cx="1269981" cy="786537"/>
      </dsp:txXfrm>
    </dsp:sp>
    <dsp:sp modelId="{C7C3E6FD-D83F-4BDA-907E-B5EE041DA931}">
      <dsp:nvSpPr>
        <dsp:cNvPr id="0" name=""/>
        <dsp:cNvSpPr/>
      </dsp:nvSpPr>
      <dsp:spPr>
        <a:xfrm rot="5400000">
          <a:off x="4433341" y="-726621"/>
          <a:ext cx="697310" cy="5989747"/>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latin typeface="Verdana" panose="020B0604030504040204" pitchFamily="34" charset="0"/>
              <a:ea typeface="Verdana" panose="020B0604030504040204" pitchFamily="34" charset="0"/>
              <a:cs typeface="Verdana" panose="020B0604030504040204" pitchFamily="34" charset="0"/>
            </a:rPr>
            <a:t>Rapor Oluşturma İşlemleri</a:t>
          </a:r>
          <a:endParaRPr lang="tr-TR" sz="240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787123" y="1953637"/>
        <a:ext cx="5955707" cy="629230"/>
      </dsp:txXfrm>
    </dsp:sp>
    <dsp:sp modelId="{F5034101-5B7D-4FE7-B47A-5A48CF39606B}">
      <dsp:nvSpPr>
        <dsp:cNvPr id="0" name=""/>
        <dsp:cNvSpPr/>
      </dsp:nvSpPr>
      <dsp:spPr>
        <a:xfrm>
          <a:off x="432041" y="1832433"/>
          <a:ext cx="1355081" cy="871637"/>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tr-TR" sz="4400" kern="1200" dirty="0"/>
        </a:p>
      </dsp:txBody>
      <dsp:txXfrm>
        <a:off x="474591" y="1874983"/>
        <a:ext cx="1269981" cy="786537"/>
      </dsp:txXfrm>
    </dsp:sp>
    <dsp:sp modelId="{CD453941-E3D6-442D-816C-20FE024340F9}">
      <dsp:nvSpPr>
        <dsp:cNvPr id="0" name=""/>
        <dsp:cNvSpPr/>
      </dsp:nvSpPr>
      <dsp:spPr>
        <a:xfrm rot="5400000">
          <a:off x="4433341" y="188597"/>
          <a:ext cx="697310" cy="5989747"/>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latin typeface="Verdana" panose="020B0604030504040204" pitchFamily="34" charset="0"/>
              <a:ea typeface="Verdana" panose="020B0604030504040204" pitchFamily="34" charset="0"/>
              <a:cs typeface="Verdana" panose="020B0604030504040204" pitchFamily="34" charset="0"/>
            </a:rPr>
            <a:t>Rapor Eklerinin Yüklenmesi</a:t>
          </a:r>
          <a:endParaRPr lang="tr-TR" sz="240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787123" y="2868855"/>
        <a:ext cx="5955707" cy="629230"/>
      </dsp:txXfrm>
    </dsp:sp>
    <dsp:sp modelId="{219EF0DE-50E6-4886-B206-DD93911D6A35}">
      <dsp:nvSpPr>
        <dsp:cNvPr id="0" name=""/>
        <dsp:cNvSpPr/>
      </dsp:nvSpPr>
      <dsp:spPr>
        <a:xfrm>
          <a:off x="432041" y="2747652"/>
          <a:ext cx="1355081" cy="871637"/>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tr-TR" sz="4400" kern="1200"/>
        </a:p>
      </dsp:txBody>
      <dsp:txXfrm>
        <a:off x="474591" y="2790202"/>
        <a:ext cx="1269981" cy="786537"/>
      </dsp:txXfrm>
    </dsp:sp>
    <dsp:sp modelId="{B67E0880-B940-42C2-8861-CB791CA0336D}">
      <dsp:nvSpPr>
        <dsp:cNvPr id="0" name=""/>
        <dsp:cNvSpPr/>
      </dsp:nvSpPr>
      <dsp:spPr>
        <a:xfrm rot="5400000">
          <a:off x="4433341" y="1103817"/>
          <a:ext cx="697310" cy="5989747"/>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latin typeface="Verdana" panose="020B0604030504040204" pitchFamily="34" charset="0"/>
              <a:ea typeface="Verdana" panose="020B0604030504040204" pitchFamily="34" charset="0"/>
              <a:cs typeface="Verdana" panose="020B0604030504040204" pitchFamily="34" charset="0"/>
            </a:rPr>
            <a:t>İmzalama İşlemleri</a:t>
          </a:r>
          <a:endParaRPr lang="tr-TR" sz="240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787123" y="3784075"/>
        <a:ext cx="5955707" cy="629230"/>
      </dsp:txXfrm>
    </dsp:sp>
    <dsp:sp modelId="{32AC6F2D-CD6B-4279-ACF1-6F38A09EC2E9}">
      <dsp:nvSpPr>
        <dsp:cNvPr id="0" name=""/>
        <dsp:cNvSpPr/>
      </dsp:nvSpPr>
      <dsp:spPr>
        <a:xfrm>
          <a:off x="432041" y="3662872"/>
          <a:ext cx="1355081" cy="87163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tr-TR" sz="4400" kern="1200" dirty="0"/>
        </a:p>
      </dsp:txBody>
      <dsp:txXfrm>
        <a:off x="474591" y="3705422"/>
        <a:ext cx="1269981" cy="7865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D83FDC75-7F73-4A4A-A77C-09AADF00E0EA}" type="datetimeFigureOut">
              <a:rPr lang="tr-TR" smtClean="0"/>
              <a:pPr/>
              <a:t>8.05.2020</a:t>
            </a:fld>
            <a:endParaRPr lang="tr-T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459226BF-1F13-42D3-80DC-373E7ADD1EBC}" type="slidenum">
              <a:rPr lang="tr-TR" smtClean="0"/>
              <a:pPr/>
              <a:t>‹#›</a:t>
            </a:fld>
            <a:endParaRPr lang="tr-TR" dirty="0"/>
          </a:p>
        </p:txBody>
      </p:sp>
    </p:spTree>
    <p:extLst>
      <p:ext uri="{BB962C8B-B14F-4D97-AF65-F5344CB8AC3E}">
        <p14:creationId xmlns:p14="http://schemas.microsoft.com/office/powerpoint/2010/main" val="1825600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48AEF76B-3757-4A0B-AF93-28494465C1DD}" type="datetimeFigureOut">
              <a:pPr/>
              <a:t>08.05.2020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75693FD4-8F83-4EF7-AC3F-0DC0388986B0}" type="slidenum">
              <a:pPr/>
              <a:t>‹#›</a:t>
            </a:fld>
            <a:endParaRPr lang="tr-TR"/>
          </a:p>
        </p:txBody>
      </p:sp>
    </p:spTree>
    <p:extLst>
      <p:ext uri="{BB962C8B-B14F-4D97-AF65-F5344CB8AC3E}">
        <p14:creationId xmlns:p14="http://schemas.microsoft.com/office/powerpoint/2010/main" val="2653468974"/>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5693FD4-8F83-4EF7-AC3F-0DC0388986B0}"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b="0" dirty="0" smtClean="0"/>
              <a:t>Aranan</a:t>
            </a:r>
            <a:r>
              <a:rPr lang="tr-TR" b="0" baseline="0" dirty="0" smtClean="0"/>
              <a:t> eğitim tamamlandıktan sonra izleyiciler neleri yapabilir duruma gelecek?</a:t>
            </a:r>
            <a:r>
              <a:rPr lang="tr-TR" dirty="0" smtClean="0"/>
              <a:t> İzleyicilerin bu sunudan</a:t>
            </a:r>
            <a:r>
              <a:rPr lang="tr-TR" baseline="0" dirty="0" smtClean="0"/>
              <a:t> </a:t>
            </a:r>
            <a:r>
              <a:rPr lang="tr-TR" dirty="0" smtClean="0"/>
              <a:t>yararlanacağı her hedefi</a:t>
            </a:r>
            <a:r>
              <a:rPr lang="tr-TR" baseline="0" dirty="0" smtClean="0"/>
              <a:t> kısaca açıklayın.</a:t>
            </a:r>
            <a:endParaRPr lang="tr-TR" dirty="0" smtClean="0"/>
          </a:p>
        </p:txBody>
      </p:sp>
      <p:sp>
        <p:nvSpPr>
          <p:cNvPr id="4" name="Slide Number Placeholder 3"/>
          <p:cNvSpPr>
            <a:spLocks noGrp="1"/>
          </p:cNvSpPr>
          <p:nvPr>
            <p:ph type="sldNum" sz="quarter" idx="10"/>
          </p:nvPr>
        </p:nvSpPr>
        <p:spPr/>
        <p:txBody>
          <a:bodyPr/>
          <a:lstStyle/>
          <a:p>
            <a:fld id="{EC6EAC7D-5A89-47C2-8ABA-56C9C2DEF7A4}" type="slidenum">
              <a:rPr lang="tr-TR" smtClean="0"/>
              <a:pPr/>
              <a:t>12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693FD4-8F83-4EF7-AC3F-0DC0388986B0}" type="slidenum">
              <a:rPr lang="tr-TR" smtClean="0"/>
              <a:pPr/>
              <a:t>30</a:t>
            </a:fld>
            <a:endParaRPr lang="tr-TR"/>
          </a:p>
        </p:txBody>
      </p:sp>
    </p:spTree>
    <p:extLst>
      <p:ext uri="{BB962C8B-B14F-4D97-AF65-F5344CB8AC3E}">
        <p14:creationId xmlns:p14="http://schemas.microsoft.com/office/powerpoint/2010/main" val="399979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smtClean="0"/>
              <a:t>Bu şablon bir grup ayarında eğitim malzemesi sunmak için başlangıç dosyası olarak kullanılabilir.</a:t>
            </a:r>
          </a:p>
          <a:p>
            <a:endParaRPr lang="tr-TR" dirty="0" smtClean="0"/>
          </a:p>
          <a:p>
            <a:pPr lvl="0"/>
            <a:r>
              <a:rPr lang="tr-TR" sz="1200" b="1" dirty="0" smtClean="0"/>
              <a:t>Bölümler</a:t>
            </a:r>
            <a:endParaRPr lang="tr-TR" sz="1200" b="0" dirty="0" smtClean="0"/>
          </a:p>
          <a:p>
            <a:pPr lvl="0"/>
            <a:r>
              <a:rPr lang="tr-TR" sz="1200" b="0" dirty="0" smtClean="0"/>
              <a:t>Bölüm eklemek için slaydı sağ tıklatın.</a:t>
            </a:r>
            <a:r>
              <a:rPr lang="tr-TR" sz="1200" b="0" baseline="0" dirty="0" smtClean="0"/>
              <a:t> Bölümler slaytlarınızı düzenlemenize veya birden çok yazar arasındaki işbirliğini kolaylaştırmanıza yardımcı olabilir.</a:t>
            </a:r>
            <a:endParaRPr lang="tr-TR" sz="1200" b="0" dirty="0" smtClean="0"/>
          </a:p>
          <a:p>
            <a:pPr lvl="0"/>
            <a:endParaRPr lang="tr-TR" sz="1200" b="1" dirty="0" smtClean="0"/>
          </a:p>
          <a:p>
            <a:pPr lvl="0"/>
            <a:r>
              <a:rPr lang="tr-TR" sz="1200" b="1" dirty="0" smtClean="0"/>
              <a:t>Notlar</a:t>
            </a:r>
          </a:p>
          <a:p>
            <a:pPr lvl="0"/>
            <a:r>
              <a:rPr lang="tr-TR" sz="1200" dirty="0" smtClean="0"/>
              <a:t>Teslim notları veya izleyicilere ek bilgi sağlamak için Notlar bölümünü kullanın.</a:t>
            </a:r>
            <a:r>
              <a:rPr lang="tr-TR" sz="1200" baseline="0" dirty="0" smtClean="0"/>
              <a:t> Sununuz sırasında Sunu Görünümü'nde bu notları görüntüleyin. </a:t>
            </a:r>
          </a:p>
          <a:p>
            <a:pPr lvl="0">
              <a:buFontTx/>
              <a:buNone/>
            </a:pPr>
            <a:r>
              <a:rPr lang="tr-TR" sz="1200" dirty="0" smtClean="0"/>
              <a:t>Yazı tipi boyutuna dikkat edin (Erişilebilirlik, görünürlük, video kaydı ve çevrimiçi üretim için önemlidir)</a:t>
            </a:r>
          </a:p>
          <a:p>
            <a:pPr lvl="0"/>
            <a:endParaRPr lang="tr-TR" sz="1200" dirty="0" smtClean="0"/>
          </a:p>
          <a:p>
            <a:pPr lvl="0">
              <a:buFontTx/>
              <a:buNone/>
            </a:pPr>
            <a:r>
              <a:rPr lang="tr-TR" sz="1200" b="1" dirty="0" smtClean="0"/>
              <a:t>Birlikte kullanılan renkler </a:t>
            </a:r>
          </a:p>
          <a:p>
            <a:pPr lvl="0">
              <a:buFontTx/>
              <a:buNone/>
            </a:pPr>
            <a:r>
              <a:rPr lang="tr-TR" sz="1200" dirty="0" smtClean="0"/>
              <a:t>Grafiklere, çizelgelere ve metin kutularına özellikle dikkat edin.</a:t>
            </a:r>
            <a:r>
              <a:rPr lang="tr-TR" sz="1200" baseline="0" dirty="0" smtClean="0"/>
              <a:t> </a:t>
            </a:r>
            <a:endParaRPr lang="tr-TR" sz="1200" dirty="0" smtClean="0"/>
          </a:p>
          <a:p>
            <a:pPr lvl="0"/>
            <a:r>
              <a:rPr lang="tr-TR" sz="1200" dirty="0" smtClean="0"/>
              <a:t>Katılımcılar, siyah ve beyaz veya </a:t>
            </a:r>
            <a:r>
              <a:rPr lang="tr-TR" sz="1200" dirty="0" err="1" smtClean="0"/>
              <a:t>gri tonlamalı</a:t>
            </a:r>
            <a:r>
              <a:rPr lang="tr-TR" sz="1200" dirty="0" smtClean="0"/>
              <a:t>yazdırabilir. Tümüyle siyah ve beyaz ve </a:t>
            </a:r>
            <a:r>
              <a:rPr lang="tr-TR" sz="1200" dirty="0" err="1" smtClean="0"/>
              <a:t>gri tonlamalı</a:t>
            </a:r>
            <a:r>
              <a:rPr lang="tr-TR" sz="1200" dirty="0" smtClean="0"/>
              <a:t>yazdırırken renklerinizin uygun olacağından emin olmak için bir sınama baskısı çalıştırın.</a:t>
            </a:r>
          </a:p>
          <a:p>
            <a:pPr lvl="0">
              <a:buFontTx/>
              <a:buNone/>
            </a:pPr>
            <a:endParaRPr lang="tr-TR" sz="1200" dirty="0" smtClean="0"/>
          </a:p>
          <a:p>
            <a:pPr lvl="0">
              <a:buFontTx/>
              <a:buNone/>
            </a:pPr>
            <a:r>
              <a:rPr lang="tr-TR" sz="1200" b="1" dirty="0" smtClean="0"/>
              <a:t>Grafikler, tablolar ve çizimler</a:t>
            </a:r>
          </a:p>
          <a:p>
            <a:pPr lvl="0"/>
            <a:r>
              <a:rPr lang="tr-TR" sz="1200" dirty="0" smtClean="0"/>
              <a:t>Basit tutun: Mümkünse, tutarlı ve dikkat dağıtmayan stiller ve renkler kullanın.</a:t>
            </a:r>
          </a:p>
          <a:p>
            <a:pPr lvl="0"/>
            <a:r>
              <a:rPr lang="tr-TR" sz="1200" dirty="0" smtClean="0"/>
              <a:t>Tüm grafikleri ve tabloları etiketleyin.</a:t>
            </a:r>
          </a:p>
          <a:p>
            <a:endParaRPr lang="tr-TR" dirty="0" smtClean="0"/>
          </a:p>
          <a:p>
            <a:endParaRPr lang="tr-TR" dirty="0" smtClean="0"/>
          </a:p>
          <a:p>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tr-TR"/>
            </a:pPr>
            <a:r>
              <a:rPr lang="tr-TR" sz="1200" dirty="0" smtClean="0"/>
              <a:t>Bu,</a:t>
            </a:r>
            <a:r>
              <a:rPr lang="tr-TR" sz="1200" baseline="0" dirty="0" smtClean="0"/>
              <a:t> Genel Bakış slaydı için başka bir seçenektir.</a:t>
            </a:r>
            <a:endParaRPr lang="tr-TR" sz="1200" dirty="0" smtClean="0"/>
          </a:p>
          <a:p>
            <a:pPr marL="228600" indent="-228600">
              <a:buFont typeface="+mj-lt"/>
              <a:buNone/>
            </a:pPr>
            <a:endParaRPr lang="tr-TR"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a:p>
        </p:txBody>
      </p:sp>
      <p:sp>
        <p:nvSpPr>
          <p:cNvPr id="4" name="Slayt Numarası Yer Tutucusu 3"/>
          <p:cNvSpPr>
            <a:spLocks noGrp="1"/>
          </p:cNvSpPr>
          <p:nvPr>
            <p:ph type="sldNum" sz="quarter" idx="10"/>
          </p:nvPr>
        </p:nvSpPr>
        <p:spPr/>
        <p:txBody>
          <a:bodyPr/>
          <a:lstStyle/>
          <a:p>
            <a:fld id="{75693FD4-8F83-4EF7-AC3F-0DC0388986B0}" type="slidenum">
              <a:rPr lang="tr-TR" smtClean="0"/>
              <a:pPr/>
              <a:t>4</a:t>
            </a:fld>
            <a:endParaRPr lang="tr-TR"/>
          </a:p>
        </p:txBody>
      </p:sp>
    </p:spTree>
    <p:extLst>
      <p:ext uri="{BB962C8B-B14F-4D97-AF65-F5344CB8AC3E}">
        <p14:creationId xmlns:p14="http://schemas.microsoft.com/office/powerpoint/2010/main" val="419144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tr-TR"/>
            </a:pPr>
            <a:r>
              <a:rPr lang="tr-TR" sz="1200" dirty="0" smtClean="0"/>
              <a:t>Bu,</a:t>
            </a:r>
            <a:r>
              <a:rPr lang="tr-TR" sz="1200" baseline="0" dirty="0" smtClean="0"/>
              <a:t> Genel Bakış slaydı için başka bir seçenektir.</a:t>
            </a:r>
            <a:endParaRPr lang="tr-TR" sz="1200" dirty="0" smtClean="0"/>
          </a:p>
          <a:p>
            <a:pPr marL="228600" indent="-228600">
              <a:buFont typeface="+mj-lt"/>
              <a:buNone/>
            </a:pPr>
            <a:endParaRPr lang="tr-TR"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tr-TR"/>
            </a:pPr>
            <a:r>
              <a:rPr lang="tr-TR" sz="1200" dirty="0" smtClean="0"/>
              <a:t>Bu,</a:t>
            </a:r>
            <a:r>
              <a:rPr lang="tr-TR" sz="1200" baseline="0" dirty="0" smtClean="0"/>
              <a:t> Genel Bakış slaydı için başka bir seçenektir.</a:t>
            </a:r>
            <a:endParaRPr lang="tr-TR" sz="1200" dirty="0" smtClean="0"/>
          </a:p>
          <a:p>
            <a:pPr marL="228600" indent="-228600">
              <a:buFont typeface="+mj-lt"/>
              <a:buNone/>
            </a:pPr>
            <a:endParaRPr lang="tr-TR"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tr-TR" dirty="0" smtClean="0"/>
              <a:t>Sunuya kısa bir genel bakış sağlayın.</a:t>
            </a:r>
            <a:r>
              <a:rPr lang="tr-TR" baseline="0" dirty="0" smtClean="0"/>
              <a:t> S</a:t>
            </a:r>
            <a:r>
              <a:rPr lang="tr-TR" dirty="0" smtClean="0"/>
              <a:t>Sununun ana odağını ve neden önemli olduğunu açıklayın.</a:t>
            </a:r>
          </a:p>
          <a:p>
            <a:pPr>
              <a:lnSpc>
                <a:spcPct val="80000"/>
              </a:lnSpc>
            </a:pPr>
            <a:r>
              <a:rPr lang="tr-TR" dirty="0" smtClean="0"/>
              <a:t>Her bir önemli konuyu tanıtın.</a:t>
            </a:r>
          </a:p>
          <a:p>
            <a:r>
              <a:rPr lang="tr-TR" dirty="0" smtClean="0"/>
              <a:t>Katılımcılara bir yol haritası sunmak için</a:t>
            </a:r>
            <a:r>
              <a:rPr lang="tr-TR" baseline="0" dirty="0" smtClean="0"/>
              <a:t> bu </a:t>
            </a:r>
            <a:r>
              <a:rPr lang="tr-TR" dirty="0" smtClean="0"/>
              <a:t>özellikle bir sonraki tartışılacak konuyu vurgulayarak bu Genel Bakış slaydını sunu boyunca yineleyin.</a:t>
            </a:r>
          </a:p>
        </p:txBody>
      </p:sp>
      <p:sp>
        <p:nvSpPr>
          <p:cNvPr id="4" name="Slide Number Placeholder 3"/>
          <p:cNvSpPr>
            <a:spLocks noGrp="1"/>
          </p:cNvSpPr>
          <p:nvPr>
            <p:ph type="sldNum" sz="quarter" idx="10"/>
          </p:nvPr>
        </p:nvSpPr>
        <p:spPr/>
        <p:txBody>
          <a:bodyPr/>
          <a:lstStyle/>
          <a:p>
            <a:fld id="{EC6EAC7D-5A89-47C2-8ABA-56C9C2DEF7A4}" type="slidenum">
              <a:rPr lang="tr-TR" smtClean="0"/>
              <a:pPr/>
              <a:t>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tr-TR" dirty="0" smtClean="0"/>
              <a:t>Sunuya kısa bir genel bakış sağlayın.</a:t>
            </a:r>
            <a:r>
              <a:rPr lang="tr-TR" baseline="0" dirty="0" smtClean="0"/>
              <a:t> S</a:t>
            </a:r>
            <a:r>
              <a:rPr lang="tr-TR" dirty="0" smtClean="0"/>
              <a:t>Sununun ana odağını ve neden önemli olduğunu açıklayın.</a:t>
            </a:r>
          </a:p>
          <a:p>
            <a:pPr>
              <a:lnSpc>
                <a:spcPct val="80000"/>
              </a:lnSpc>
            </a:pPr>
            <a:r>
              <a:rPr lang="tr-TR" dirty="0" smtClean="0"/>
              <a:t>Her bir önemli konuyu tanıtın.</a:t>
            </a:r>
          </a:p>
          <a:p>
            <a:r>
              <a:rPr lang="tr-TR" dirty="0" smtClean="0"/>
              <a:t>Katılımcılara bir yol haritası sunmak için</a:t>
            </a:r>
            <a:r>
              <a:rPr lang="tr-TR" baseline="0" dirty="0" smtClean="0"/>
              <a:t> bu </a:t>
            </a:r>
            <a:r>
              <a:rPr lang="tr-TR" dirty="0" smtClean="0"/>
              <a:t>özellikle bir sonraki tartışılacak konuyu vurgulayarak bu Genel Bakış slaydını sunu boyunca yineleyin.</a:t>
            </a:r>
          </a:p>
        </p:txBody>
      </p:sp>
      <p:sp>
        <p:nvSpPr>
          <p:cNvPr id="4" name="Slide Number Placeholder 3"/>
          <p:cNvSpPr>
            <a:spLocks noGrp="1"/>
          </p:cNvSpPr>
          <p:nvPr>
            <p:ph type="sldNum" sz="quarter" idx="10"/>
          </p:nvPr>
        </p:nvSpPr>
        <p:spPr/>
        <p:txBody>
          <a:bodyPr/>
          <a:lstStyle/>
          <a:p>
            <a:fld id="{EC6EAC7D-5A89-47C2-8ABA-56C9C2DEF7A4}" type="slidenum">
              <a:rPr lang="tr-TR" smtClean="0"/>
              <a:pPr/>
              <a:t>10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tr-TR" dirty="0" smtClean="0"/>
              <a:t>Sunuya kısa bir genel bakış sağlayın.</a:t>
            </a:r>
            <a:r>
              <a:rPr lang="tr-TR" baseline="0" dirty="0" smtClean="0"/>
              <a:t> S</a:t>
            </a:r>
            <a:r>
              <a:rPr lang="tr-TR" dirty="0" smtClean="0"/>
              <a:t>Sununun ana odağını ve neden önemli olduğunu açıklayın.</a:t>
            </a:r>
          </a:p>
          <a:p>
            <a:pPr>
              <a:lnSpc>
                <a:spcPct val="80000"/>
              </a:lnSpc>
            </a:pPr>
            <a:r>
              <a:rPr lang="tr-TR" dirty="0" smtClean="0"/>
              <a:t>Her bir önemli konuyu tanıtın.</a:t>
            </a:r>
          </a:p>
          <a:p>
            <a:r>
              <a:rPr lang="tr-TR" dirty="0" smtClean="0"/>
              <a:t>Katılımcılara bir yol haritası sunmak için</a:t>
            </a:r>
            <a:r>
              <a:rPr lang="tr-TR" baseline="0" dirty="0" smtClean="0"/>
              <a:t> bu </a:t>
            </a:r>
            <a:r>
              <a:rPr lang="tr-TR" dirty="0" smtClean="0"/>
              <a:t>özellikle bir sonraki tartışılacak konuyu vurgulayarak bu Genel Bakış slaydını sunu boyunca yineleyin.</a:t>
            </a:r>
          </a:p>
        </p:txBody>
      </p:sp>
      <p:sp>
        <p:nvSpPr>
          <p:cNvPr id="4" name="Slide Number Placeholder 3"/>
          <p:cNvSpPr>
            <a:spLocks noGrp="1"/>
          </p:cNvSpPr>
          <p:nvPr>
            <p:ph type="sldNum" sz="quarter" idx="10"/>
          </p:nvPr>
        </p:nvSpPr>
        <p:spPr/>
        <p:txBody>
          <a:bodyPr/>
          <a:lstStyle/>
          <a:p>
            <a:fld id="{EC6EAC7D-5A89-47C2-8ABA-56C9C2DEF7A4}"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tr-TR" b="1" cap="small" baseline="0">
                <a:solidFill>
                  <a:srgbClr val="003300"/>
                </a:solidFill>
              </a:defRPr>
            </a:lvl1pPr>
          </a:lstStyle>
          <a:p>
            <a:r>
              <a:rPr kumimoji="0" lang="tr-TR"/>
              <a:t>Ana başlık stilini düzenlemek için tıklatın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tr-TR" sz="2000" b="0">
                <a:solidFill>
                  <a:schemeClr val="tx1"/>
                </a:solidFill>
                <a:latin typeface="Georgia" pitchFamily="18" charset="0"/>
              </a:defRPr>
            </a:lvl1pPr>
            <a:lvl2pPr marL="457200" indent="0" algn="ctr" eaLnBrk="1" latinLnBrk="0" hangingPunct="1">
              <a:buNone/>
              <a:defRPr kumimoji="0" lang="tr-TR">
                <a:solidFill>
                  <a:schemeClr val="tx1">
                    <a:tint val="75000"/>
                  </a:schemeClr>
                </a:solidFill>
              </a:defRPr>
            </a:lvl2pPr>
            <a:lvl3pPr marL="914400" indent="0" algn="ctr" eaLnBrk="1" latinLnBrk="0" hangingPunct="1">
              <a:buNone/>
              <a:defRPr kumimoji="0" lang="tr-TR">
                <a:solidFill>
                  <a:schemeClr val="tx1">
                    <a:tint val="75000"/>
                  </a:schemeClr>
                </a:solidFill>
              </a:defRPr>
            </a:lvl3pPr>
            <a:lvl4pPr marL="1371600" indent="0" algn="ctr" eaLnBrk="1" latinLnBrk="0" hangingPunct="1">
              <a:buNone/>
              <a:defRPr kumimoji="0" lang="tr-TR">
                <a:solidFill>
                  <a:schemeClr val="tx1">
                    <a:tint val="75000"/>
                  </a:schemeClr>
                </a:solidFill>
              </a:defRPr>
            </a:lvl4pPr>
            <a:lvl5pPr marL="1828800" indent="0" algn="ctr" eaLnBrk="1" latinLnBrk="0" hangingPunct="1">
              <a:buNone/>
              <a:defRPr kumimoji="0" lang="tr-TR">
                <a:solidFill>
                  <a:schemeClr val="tx1">
                    <a:tint val="75000"/>
                  </a:schemeClr>
                </a:solidFill>
              </a:defRPr>
            </a:lvl5pPr>
            <a:lvl6pPr marL="2286000" indent="0" algn="ctr" eaLnBrk="1" latinLnBrk="0" hangingPunct="1">
              <a:buNone/>
              <a:defRPr kumimoji="0" lang="tr-TR">
                <a:solidFill>
                  <a:schemeClr val="tx1">
                    <a:tint val="75000"/>
                  </a:schemeClr>
                </a:solidFill>
              </a:defRPr>
            </a:lvl6pPr>
            <a:lvl7pPr marL="2743200" indent="0" algn="ctr" eaLnBrk="1" latinLnBrk="0" hangingPunct="1">
              <a:buNone/>
              <a:defRPr kumimoji="0" lang="tr-TR">
                <a:solidFill>
                  <a:schemeClr val="tx1">
                    <a:tint val="75000"/>
                  </a:schemeClr>
                </a:solidFill>
              </a:defRPr>
            </a:lvl7pPr>
            <a:lvl8pPr marL="3200400" indent="0" algn="ctr" eaLnBrk="1" latinLnBrk="0" hangingPunct="1">
              <a:buNone/>
              <a:defRPr kumimoji="0" lang="tr-TR">
                <a:solidFill>
                  <a:schemeClr val="tx1">
                    <a:tint val="75000"/>
                  </a:schemeClr>
                </a:solidFill>
              </a:defRPr>
            </a:lvl8pPr>
            <a:lvl9pPr marL="3657600" indent="0" algn="ctr" eaLnBrk="1" latinLnBrk="0" hangingPunct="1">
              <a:buNone/>
              <a:defRPr kumimoji="0" lang="tr-TR">
                <a:solidFill>
                  <a:schemeClr val="tx1">
                    <a:tint val="75000"/>
                  </a:schemeClr>
                </a:solidFill>
              </a:defRPr>
            </a:lvl9pPr>
          </a:lstStyle>
          <a:p>
            <a:pPr eaLnBrk="1" latinLnBrk="0" hangingPunct="1"/>
            <a:r>
              <a:rPr lang="tr-TR" smtClean="0"/>
              <a:t>Asıl alt başlık stilini düzenlemek için tıklatın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tr-TR" sz="2000" baseline="0"/>
            </a:lvl1pPr>
          </a:lstStyle>
          <a:p>
            <a:r>
              <a:rPr kumimoji="0" lang="tr-TR"/>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757B281C-5159-4971-8228-52B9A72E9ED2}" type="datetimeFigureOut">
              <a:pPr/>
              <a:t>08.05.2020</a:t>
            </a:fld>
            <a:endParaRPr kumimoji="0" lang="tr-TR"/>
          </a:p>
        </p:txBody>
      </p:sp>
      <p:sp>
        <p:nvSpPr>
          <p:cNvPr id="4" name="Footer Placeholder 3"/>
          <p:cNvSpPr>
            <a:spLocks noGrp="1"/>
          </p:cNvSpPr>
          <p:nvPr>
            <p:ph type="ftr" sz="quarter" idx="11"/>
          </p:nvPr>
        </p:nvSpPr>
        <p:spPr/>
        <p:txBody>
          <a:bodyPr/>
          <a:lstStyle/>
          <a:p>
            <a:endParaRPr kumimoji="0" lang="tr-TR"/>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08.05.2020</a:t>
            </a:fld>
            <a:endParaRPr kumimoji="0" lang="tr-TR"/>
          </a:p>
        </p:txBody>
      </p:sp>
      <p:sp>
        <p:nvSpPr>
          <p:cNvPr id="3" name="Footer Placeholder 2"/>
          <p:cNvSpPr>
            <a:spLocks noGrp="1"/>
          </p:cNvSpPr>
          <p:nvPr>
            <p:ph type="ftr" sz="quarter" idx="11"/>
          </p:nvPr>
        </p:nvSpPr>
        <p:spPr/>
        <p:txBody>
          <a:bodyPr/>
          <a:lstStyle/>
          <a:p>
            <a:endParaRPr kumimoji="0" lang="tr-TR"/>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Yalnızca Arka Pla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08.05.2020</a:t>
            </a:fld>
            <a:endParaRPr kumimoji="0" lang="tr-TR"/>
          </a:p>
        </p:txBody>
      </p:sp>
      <p:sp>
        <p:nvSpPr>
          <p:cNvPr id="4" name="Footer Placeholder 4"/>
          <p:cNvSpPr>
            <a:spLocks noGrp="1"/>
          </p:cNvSpPr>
          <p:nvPr>
            <p:ph type="ftr" sz="quarter" idx="11"/>
          </p:nvPr>
        </p:nvSpPr>
        <p:spPr>
          <a:xfrm>
            <a:off x="3352800" y="6356350"/>
            <a:ext cx="2895600" cy="365125"/>
          </a:xfrm>
        </p:spPr>
        <p:txBody>
          <a:bodyPr/>
          <a:lstStyle/>
          <a:p>
            <a:endParaRPr kumimoji="0" lang="tr-T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r-T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757B281C-5159-4971-8228-52B9A72E9ED2}" type="datetimeFigureOut">
              <a:pPr/>
              <a:t>08.05.2020</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tr-TR"/>
            </a:lvl1pPr>
          </a:lstStyle>
          <a:p>
            <a:r>
              <a:rPr kumimoji="0" lang="tr-TR"/>
              <a:t>Ana başlık stilini düzenlemek için tıklatın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tr-TR" sz="3200">
                <a:latin typeface="+mn-lt"/>
              </a:defRPr>
            </a:lvl1pPr>
            <a:lvl2pPr eaLnBrk="1" latinLnBrk="0" hangingPunct="1">
              <a:defRPr kumimoji="0" lang="tr-TR" sz="2800">
                <a:latin typeface="+mn-lt"/>
              </a:defRPr>
            </a:lvl2pPr>
            <a:lvl3pPr eaLnBrk="1" latinLnBrk="0" hangingPunct="1">
              <a:defRPr kumimoji="0" lang="tr-TR" sz="2400">
                <a:latin typeface="+mn-lt"/>
              </a:defRPr>
            </a:lvl3pPr>
            <a:lvl4pPr eaLnBrk="1" latinLnBrk="0" hangingPunct="1">
              <a:defRPr kumimoji="0" lang="tr-TR" sz="2400">
                <a:latin typeface="+mn-lt"/>
              </a:defRPr>
            </a:lvl4pPr>
            <a:lvl5pPr eaLnBrk="1" latinLnBrk="0" hangingPunct="1">
              <a:defRPr kumimoji="0" lang="tr-TR" sz="2400">
                <a:latin typeface="+mn-lt"/>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fld id="{757B281C-5159-4971-8228-52B9A72E9ED2}" type="datetimeFigureOut">
              <a:pPr/>
              <a:t>08.05.2020</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r-T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tr-TR" sz="2800"/>
            </a:lvl1pPr>
            <a:lvl2pPr eaLnBrk="1" latinLnBrk="0" hangingPunct="1">
              <a:defRPr kumimoji="0" lang="tr-TR" sz="2400"/>
            </a:lvl2pPr>
            <a:lvl3pPr eaLnBrk="1" latinLnBrk="0" hangingPunct="1">
              <a:defRPr kumimoji="0" lang="tr-TR" sz="2000"/>
            </a:lvl3pPr>
            <a:lvl4pPr eaLnBrk="1" latinLnBrk="0" hangingPunct="1">
              <a:defRPr kumimoji="0" lang="tr-TR" sz="1800"/>
            </a:lvl4pPr>
            <a:lvl5pPr eaLnBrk="1" latinLnBrk="0" hangingPunct="1">
              <a:defRPr kumimoji="0" lang="tr-TR" sz="1800"/>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tr-TR" sz="2800"/>
            </a:lvl1pPr>
            <a:lvl2pPr eaLnBrk="1" latinLnBrk="0" hangingPunct="1">
              <a:defRPr kumimoji="0" lang="tr-TR" sz="2400"/>
            </a:lvl2pPr>
            <a:lvl3pPr eaLnBrk="1" latinLnBrk="0" hangingPunct="1">
              <a:defRPr kumimoji="0" lang="tr-TR" sz="2000"/>
            </a:lvl3pPr>
            <a:lvl4pPr eaLnBrk="1" latinLnBrk="0" hangingPunct="1">
              <a:defRPr kumimoji="0" lang="tr-TR" sz="1800"/>
            </a:lvl4pPr>
            <a:lvl5pPr eaLnBrk="1" latinLnBrk="0" hangingPunct="1">
              <a:defRPr kumimoji="0" lang="tr-TR" sz="1800"/>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5" name="Date Placeholder 4"/>
          <p:cNvSpPr>
            <a:spLocks noGrp="1"/>
          </p:cNvSpPr>
          <p:nvPr>
            <p:ph type="dt" sz="half" idx="10"/>
          </p:nvPr>
        </p:nvSpPr>
        <p:spPr/>
        <p:txBody>
          <a:bodyPr/>
          <a:lstStyle/>
          <a:p>
            <a:fld id="{757B281C-5159-4971-8228-52B9A72E9ED2}" type="datetimeFigureOut">
              <a:pPr/>
              <a:t>08.05.2020</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tr-TR"/>
            </a:lvl1pPr>
          </a:lstStyle>
          <a:p>
            <a:pPr eaLnBrk="1" latinLnBrk="0" hangingPunct="1"/>
            <a:r>
              <a:rPr lang="tr-TR" smtClean="0"/>
              <a:t>Asıl başlık stili için tıklatın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tr-TR" sz="2400" b="1"/>
            </a:lvl1pPr>
            <a:lvl2pPr marL="457200" indent="0" eaLnBrk="1" latinLnBrk="0" hangingPunct="1">
              <a:buNone/>
              <a:defRPr kumimoji="0" lang="tr-TR" sz="2000" b="1"/>
            </a:lvl2pPr>
            <a:lvl3pPr marL="914400" indent="0" eaLnBrk="1" latinLnBrk="0" hangingPunct="1">
              <a:buNone/>
              <a:defRPr kumimoji="0" lang="tr-TR" sz="1800" b="1"/>
            </a:lvl3pPr>
            <a:lvl4pPr marL="1371600" indent="0" eaLnBrk="1" latinLnBrk="0" hangingPunct="1">
              <a:buNone/>
              <a:defRPr kumimoji="0" lang="tr-TR" sz="1600" b="1"/>
            </a:lvl4pPr>
            <a:lvl5pPr marL="1828800" indent="0" eaLnBrk="1" latinLnBrk="0" hangingPunct="1">
              <a:buNone/>
              <a:defRPr kumimoji="0" lang="tr-TR" sz="1600" b="1"/>
            </a:lvl5pPr>
            <a:lvl6pPr marL="2286000" indent="0" eaLnBrk="1" latinLnBrk="0" hangingPunct="1">
              <a:buNone/>
              <a:defRPr kumimoji="0" lang="tr-TR" sz="1600" b="1"/>
            </a:lvl6pPr>
            <a:lvl7pPr marL="2743200" indent="0" eaLnBrk="1" latinLnBrk="0" hangingPunct="1">
              <a:buNone/>
              <a:defRPr kumimoji="0" lang="tr-TR" sz="1600" b="1"/>
            </a:lvl7pPr>
            <a:lvl8pPr marL="3200400" indent="0" eaLnBrk="1" latinLnBrk="0" hangingPunct="1">
              <a:buNone/>
              <a:defRPr kumimoji="0" lang="tr-TR" sz="1600" b="1"/>
            </a:lvl8pPr>
            <a:lvl9pPr marL="3657600" indent="0" eaLnBrk="1" latinLnBrk="0" hangingPunct="1">
              <a:buNone/>
              <a:defRPr kumimoji="0" lang="tr-TR" sz="1600" b="1"/>
            </a:lvl9pPr>
          </a:lstStyle>
          <a:p>
            <a:pPr lvl="0" eaLnBrk="1" latinLnBrk="0" hangingPunct="1"/>
            <a:r>
              <a:rPr lang="tr-TR" smtClean="0"/>
              <a:t>Asıl metin stillerini düzenlemek için tıklatın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tr-TR" sz="2400"/>
            </a:lvl1pPr>
            <a:lvl2pPr eaLnBrk="1" latinLnBrk="0" hangingPunct="1">
              <a:defRPr kumimoji="0" lang="tr-TR" sz="2000"/>
            </a:lvl2pPr>
            <a:lvl3pPr eaLnBrk="1" latinLnBrk="0" hangingPunct="1">
              <a:defRPr kumimoji="0" lang="tr-TR" sz="1800"/>
            </a:lvl3pPr>
            <a:lvl4pPr eaLnBrk="1" latinLnBrk="0" hangingPunct="1">
              <a:defRPr kumimoji="0" lang="tr-TR" sz="1600"/>
            </a:lvl4pPr>
            <a:lvl5pPr eaLnBrk="1" latinLnBrk="0" hangingPunct="1">
              <a:defRPr kumimoji="0" lang="tr-TR" sz="1600"/>
            </a:lvl5pPr>
            <a:lvl6pPr eaLnBrk="1" latinLnBrk="0" hangingPunct="1">
              <a:defRPr kumimoji="0" lang="tr-TR" sz="1600"/>
            </a:lvl6pPr>
            <a:lvl7pPr eaLnBrk="1" latinLnBrk="0" hangingPunct="1">
              <a:defRPr kumimoji="0" lang="tr-TR" sz="1600"/>
            </a:lvl7pPr>
            <a:lvl8pPr eaLnBrk="1" latinLnBrk="0" hangingPunct="1">
              <a:defRPr kumimoji="0" lang="tr-TR" sz="1600"/>
            </a:lvl8pPr>
            <a:lvl9pPr eaLnBrk="1" latinLnBrk="0" hangingPunct="1">
              <a:defRPr kumimoji="0" lang="tr-TR" sz="16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tr-TR" sz="2400" b="1"/>
            </a:lvl1pPr>
            <a:lvl2pPr marL="457200" indent="0" eaLnBrk="1" latinLnBrk="0" hangingPunct="1">
              <a:buNone/>
              <a:defRPr kumimoji="0" lang="tr-TR" sz="2000" b="1"/>
            </a:lvl2pPr>
            <a:lvl3pPr marL="914400" indent="0" eaLnBrk="1" latinLnBrk="0" hangingPunct="1">
              <a:buNone/>
              <a:defRPr kumimoji="0" lang="tr-TR" sz="1800" b="1"/>
            </a:lvl3pPr>
            <a:lvl4pPr marL="1371600" indent="0" eaLnBrk="1" latinLnBrk="0" hangingPunct="1">
              <a:buNone/>
              <a:defRPr kumimoji="0" lang="tr-TR" sz="1600" b="1"/>
            </a:lvl4pPr>
            <a:lvl5pPr marL="1828800" indent="0" eaLnBrk="1" latinLnBrk="0" hangingPunct="1">
              <a:buNone/>
              <a:defRPr kumimoji="0" lang="tr-TR" sz="1600" b="1"/>
            </a:lvl5pPr>
            <a:lvl6pPr marL="2286000" indent="0" eaLnBrk="1" latinLnBrk="0" hangingPunct="1">
              <a:buNone/>
              <a:defRPr kumimoji="0" lang="tr-TR" sz="1600" b="1"/>
            </a:lvl6pPr>
            <a:lvl7pPr marL="2743200" indent="0" eaLnBrk="1" latinLnBrk="0" hangingPunct="1">
              <a:buNone/>
              <a:defRPr kumimoji="0" lang="tr-TR" sz="1600" b="1"/>
            </a:lvl7pPr>
            <a:lvl8pPr marL="3200400" indent="0" eaLnBrk="1" latinLnBrk="0" hangingPunct="1">
              <a:buNone/>
              <a:defRPr kumimoji="0" lang="tr-TR" sz="1600" b="1"/>
            </a:lvl8pPr>
            <a:lvl9pPr marL="3657600" indent="0" eaLnBrk="1" latinLnBrk="0" hangingPunct="1">
              <a:buNone/>
              <a:defRPr kumimoji="0" lang="tr-TR" sz="1600" b="1"/>
            </a:lvl9pPr>
          </a:lstStyle>
          <a:p>
            <a:pPr lvl="0" eaLnBrk="1" latinLnBrk="0" hangingPunct="1"/>
            <a:r>
              <a:rPr lang="tr-TR" smtClean="0"/>
              <a:t>Asıl metin stillerini düzenlemek için tıklatın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tr-TR" sz="2400"/>
            </a:lvl1pPr>
            <a:lvl2pPr eaLnBrk="1" latinLnBrk="0" hangingPunct="1">
              <a:defRPr kumimoji="0" lang="tr-TR" sz="2000"/>
            </a:lvl2pPr>
            <a:lvl3pPr eaLnBrk="1" latinLnBrk="0" hangingPunct="1">
              <a:defRPr kumimoji="0" lang="tr-TR" sz="1800"/>
            </a:lvl3pPr>
            <a:lvl4pPr eaLnBrk="1" latinLnBrk="0" hangingPunct="1">
              <a:defRPr kumimoji="0" lang="tr-TR" sz="1600"/>
            </a:lvl4pPr>
            <a:lvl5pPr eaLnBrk="1" latinLnBrk="0" hangingPunct="1">
              <a:defRPr kumimoji="0" lang="tr-TR" sz="1600"/>
            </a:lvl5pPr>
            <a:lvl6pPr eaLnBrk="1" latinLnBrk="0" hangingPunct="1">
              <a:defRPr kumimoji="0" lang="tr-TR" sz="1600"/>
            </a:lvl6pPr>
            <a:lvl7pPr eaLnBrk="1" latinLnBrk="0" hangingPunct="1">
              <a:defRPr kumimoji="0" lang="tr-TR" sz="1600"/>
            </a:lvl7pPr>
            <a:lvl8pPr eaLnBrk="1" latinLnBrk="0" hangingPunct="1">
              <a:defRPr kumimoji="0" lang="tr-TR" sz="1600"/>
            </a:lvl8pPr>
            <a:lvl9pPr eaLnBrk="1" latinLnBrk="0" hangingPunct="1">
              <a:defRPr kumimoji="0" lang="tr-TR" sz="16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7" name="Date Placeholder 6"/>
          <p:cNvSpPr>
            <a:spLocks noGrp="1"/>
          </p:cNvSpPr>
          <p:nvPr>
            <p:ph type="dt" sz="half" idx="10"/>
          </p:nvPr>
        </p:nvSpPr>
        <p:spPr/>
        <p:txBody>
          <a:bodyPr/>
          <a:lstStyle/>
          <a:p>
            <a:fld id="{757B281C-5159-4971-8228-52B9A72E9ED2}" type="datetimeFigureOut">
              <a:pPr/>
              <a:t>08.05.2020</a:t>
            </a:fld>
            <a:endParaRPr kumimoji="0" lang="tr-TR"/>
          </a:p>
        </p:txBody>
      </p:sp>
      <p:sp>
        <p:nvSpPr>
          <p:cNvPr id="8" name="Footer Placeholder 7"/>
          <p:cNvSpPr>
            <a:spLocks noGrp="1"/>
          </p:cNvSpPr>
          <p:nvPr>
            <p:ph type="ftr" sz="quarter" idx="11"/>
          </p:nvPr>
        </p:nvSpPr>
        <p:spPr/>
        <p:txBody>
          <a:bodyPr/>
          <a:lstStyle/>
          <a:p>
            <a:endParaRPr kumimoji="0" lang="tr-TR"/>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çerik, Açıklamalı Alt Yazıyl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tr-TR" sz="2000" b="1"/>
            </a:lvl1pPr>
          </a:lstStyle>
          <a:p>
            <a:pPr eaLnBrk="1" latinLnBrk="0" hangingPunct="1"/>
            <a:r>
              <a:rPr lang="tr-TR" smtClean="0"/>
              <a:t>Asıl başlık stili için tıklatın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tr-TR" sz="3200"/>
            </a:lvl1pPr>
            <a:lvl2pPr eaLnBrk="1" latinLnBrk="0" hangingPunct="1">
              <a:defRPr kumimoji="0" lang="tr-TR" sz="2800"/>
            </a:lvl2pPr>
            <a:lvl3pPr eaLnBrk="1" latinLnBrk="0" hangingPunct="1">
              <a:defRPr kumimoji="0" lang="tr-TR" sz="2400"/>
            </a:lvl3pPr>
            <a:lvl4pPr eaLnBrk="1" latinLnBrk="0" hangingPunct="1">
              <a:defRPr kumimoji="0" lang="tr-TR" sz="2000"/>
            </a:lvl4pPr>
            <a:lvl5pPr eaLnBrk="1" latinLnBrk="0" hangingPunct="1">
              <a:defRPr kumimoji="0" lang="tr-TR" sz="2000"/>
            </a:lvl5pPr>
            <a:lvl6pPr eaLnBrk="1" latinLnBrk="0" hangingPunct="1">
              <a:defRPr kumimoji="0" lang="tr-TR" sz="2000"/>
            </a:lvl6pPr>
            <a:lvl7pPr eaLnBrk="1" latinLnBrk="0" hangingPunct="1">
              <a:defRPr kumimoji="0" lang="tr-TR" sz="2000"/>
            </a:lvl7pPr>
            <a:lvl8pPr eaLnBrk="1" latinLnBrk="0" hangingPunct="1">
              <a:defRPr kumimoji="0" lang="tr-TR" sz="2000"/>
            </a:lvl8pPr>
            <a:lvl9pPr eaLnBrk="1" latinLnBrk="0" hangingPunct="1">
              <a:defRPr kumimoji="0" lang="tr-TR" sz="20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tr-TR" sz="1400"/>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smtClean="0"/>
              <a:t>Asıl metin stillerini düzenlemek için tıklatın</a:t>
            </a:r>
          </a:p>
        </p:txBody>
      </p:sp>
      <p:sp>
        <p:nvSpPr>
          <p:cNvPr id="5" name="Date Placeholder 4"/>
          <p:cNvSpPr>
            <a:spLocks noGrp="1"/>
          </p:cNvSpPr>
          <p:nvPr>
            <p:ph type="dt" sz="half" idx="10"/>
          </p:nvPr>
        </p:nvSpPr>
        <p:spPr/>
        <p:txBody>
          <a:bodyPr/>
          <a:lstStyle/>
          <a:p>
            <a:fld id="{757B281C-5159-4971-8228-52B9A72E9ED2}" type="datetimeFigureOut">
              <a:pPr/>
              <a:t>08.05.2020</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Resim, Açıklamalı Alt Yazıyl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tr-TR" sz="2000" b="1"/>
            </a:lvl1pPr>
          </a:lstStyle>
          <a:p>
            <a:pPr eaLnBrk="1" latinLnBrk="0" hangingPunct="1"/>
            <a:r>
              <a:rPr lang="tr-TR" smtClean="0"/>
              <a:t>Asıl başlık stili için tıklatın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tr-TR" sz="3200"/>
            </a:lvl1pPr>
            <a:lvl2pPr marL="457200" indent="0" eaLnBrk="1" latinLnBrk="0" hangingPunct="1">
              <a:buNone/>
              <a:defRPr kumimoji="0" lang="tr-TR" sz="2800"/>
            </a:lvl2pPr>
            <a:lvl3pPr marL="914400" indent="0" eaLnBrk="1" latinLnBrk="0" hangingPunct="1">
              <a:buNone/>
              <a:defRPr kumimoji="0" lang="tr-TR" sz="2400"/>
            </a:lvl3pPr>
            <a:lvl4pPr marL="1371600" indent="0" eaLnBrk="1" latinLnBrk="0" hangingPunct="1">
              <a:buNone/>
              <a:defRPr kumimoji="0" lang="tr-TR" sz="2000"/>
            </a:lvl4pPr>
            <a:lvl5pPr marL="1828800" indent="0" eaLnBrk="1" latinLnBrk="0" hangingPunct="1">
              <a:buNone/>
              <a:defRPr kumimoji="0" lang="tr-TR" sz="2000"/>
            </a:lvl5pPr>
            <a:lvl6pPr marL="2286000" indent="0" eaLnBrk="1" latinLnBrk="0" hangingPunct="1">
              <a:buNone/>
              <a:defRPr kumimoji="0" lang="tr-TR" sz="2000"/>
            </a:lvl6pPr>
            <a:lvl7pPr marL="2743200" indent="0" eaLnBrk="1" latinLnBrk="0" hangingPunct="1">
              <a:buNone/>
              <a:defRPr kumimoji="0" lang="tr-TR" sz="2000"/>
            </a:lvl7pPr>
            <a:lvl8pPr marL="3200400" indent="0" eaLnBrk="1" latinLnBrk="0" hangingPunct="1">
              <a:buNone/>
              <a:defRPr kumimoji="0" lang="tr-TR" sz="2000"/>
            </a:lvl8pPr>
            <a:lvl9pPr marL="3657600" indent="0" eaLnBrk="1" latinLnBrk="0" hangingPunct="1">
              <a:buNone/>
              <a:defRPr kumimoji="0" lang="tr-TR" sz="2000"/>
            </a:lvl9pPr>
          </a:lstStyle>
          <a:p>
            <a:pPr eaLnBrk="1" latinLnBrk="0" hangingPunct="1"/>
            <a:r>
              <a:rPr lang="tr-TR" smtClean="0"/>
              <a:t>Resim eklemek için simgeyi tıklatın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tr-TR" sz="1400"/>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smtClean="0"/>
              <a:t>Asıl metin stillerini düzenlemek için tıklatın</a:t>
            </a:r>
          </a:p>
        </p:txBody>
      </p:sp>
      <p:sp>
        <p:nvSpPr>
          <p:cNvPr id="5" name="Date Placeholder 4"/>
          <p:cNvSpPr>
            <a:spLocks noGrp="1"/>
          </p:cNvSpPr>
          <p:nvPr>
            <p:ph type="dt" sz="half" idx="10"/>
          </p:nvPr>
        </p:nvSpPr>
        <p:spPr/>
        <p:txBody>
          <a:bodyPr/>
          <a:lstStyle/>
          <a:p>
            <a:fld id="{757B281C-5159-4971-8228-52B9A72E9ED2}" type="datetimeFigureOut">
              <a:pPr/>
              <a:t>08.05.2020</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fld id="{757B281C-5159-4971-8228-52B9A72E9ED2}" type="datetimeFigureOut">
              <a:pPr/>
              <a:t>08.05.2020</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tr-TR" smtClean="0"/>
              <a:t>Asıl başlık stili için tıklatın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fld id="{757B281C-5159-4971-8228-52B9A72E9ED2}" type="datetimeFigureOut">
              <a:pPr/>
              <a:t>08.05.2020</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tr-TR" smtClean="0"/>
              <a:t>Asıl başlık stili için tıklatın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tr-TR" sz="1200">
                <a:solidFill>
                  <a:schemeClr val="tx1">
                    <a:tint val="75000"/>
                  </a:schemeClr>
                </a:solidFill>
              </a:defRPr>
            </a:lvl1pPr>
          </a:lstStyle>
          <a:p>
            <a:fld id="{757B281C-5159-4971-8228-52B9A72E9ED2}" type="datetimeFigureOut">
              <a:pPr/>
              <a:t>08.05.2020</a:t>
            </a:fld>
            <a:endParaRPr kumimoji="0" lang="tr-T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tr-TR" sz="1200">
                <a:solidFill>
                  <a:schemeClr val="tx1">
                    <a:tint val="75000"/>
                  </a:schemeClr>
                </a:solidFill>
              </a:defRPr>
            </a:lvl1pPr>
          </a:lstStyle>
          <a:p>
            <a:endParaRPr kumimoji="0" lang="tr-T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tr-TR" sz="1200">
                <a:solidFill>
                  <a:schemeClr val="tx1">
                    <a:tint val="75000"/>
                  </a:schemeClr>
                </a:solidFill>
              </a:defRPr>
            </a:lvl1pPr>
          </a:lstStyle>
          <a:p>
            <a:fld id="{33D6E5A2-EC83-451F-A719-9AC1370DD5CF}" type="slidenum">
              <a:pPr/>
              <a:t>‹#›</a:t>
            </a:fld>
            <a:endParaRPr kumimoji="0" lang="tr-TR"/>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tr-T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tr-T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r-T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r-T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9pPr>
    </p:bodyStyle>
    <p:otherStyle>
      <a:defPPr>
        <a:defRPr kumimoji="0" lang="tr-TR"/>
      </a:defPPr>
      <a:lvl1pPr marL="0" algn="l" defTabSz="914400" rtl="0" eaLnBrk="1" latinLnBrk="0" hangingPunct="1">
        <a:defRPr kumimoji="0" lang="tr-TR" sz="1800" kern="1200">
          <a:solidFill>
            <a:schemeClr val="tx1"/>
          </a:solidFill>
          <a:latin typeface="+mn-lt"/>
          <a:ea typeface="+mn-ea"/>
          <a:cs typeface="+mn-cs"/>
        </a:defRPr>
      </a:lvl1pPr>
      <a:lvl2pPr marL="457200" algn="l" defTabSz="914400" rtl="0" eaLnBrk="1" latinLnBrk="0" hangingPunct="1">
        <a:defRPr kumimoji="0" lang="tr-TR" sz="1800" kern="1200">
          <a:solidFill>
            <a:schemeClr val="tx1"/>
          </a:solidFill>
          <a:latin typeface="+mn-lt"/>
          <a:ea typeface="+mn-ea"/>
          <a:cs typeface="+mn-cs"/>
        </a:defRPr>
      </a:lvl2pPr>
      <a:lvl3pPr marL="914400" algn="l" defTabSz="914400" rtl="0" eaLnBrk="1" latinLnBrk="0" hangingPunct="1">
        <a:defRPr kumimoji="0" lang="tr-TR" sz="1800" kern="1200">
          <a:solidFill>
            <a:schemeClr val="tx1"/>
          </a:solidFill>
          <a:latin typeface="+mn-lt"/>
          <a:ea typeface="+mn-ea"/>
          <a:cs typeface="+mn-cs"/>
        </a:defRPr>
      </a:lvl3pPr>
      <a:lvl4pPr marL="1371600" algn="l" defTabSz="914400" rtl="0" eaLnBrk="1" latinLnBrk="0" hangingPunct="1">
        <a:defRPr kumimoji="0" lang="tr-TR" sz="1800" kern="1200">
          <a:solidFill>
            <a:schemeClr val="tx1"/>
          </a:solidFill>
          <a:latin typeface="+mn-lt"/>
          <a:ea typeface="+mn-ea"/>
          <a:cs typeface="+mn-cs"/>
        </a:defRPr>
      </a:lvl4pPr>
      <a:lvl5pPr marL="1828800" algn="l" defTabSz="914400" rtl="0" eaLnBrk="1" latinLnBrk="0" hangingPunct="1">
        <a:defRPr kumimoji="0" lang="tr-TR" sz="1800" kern="1200">
          <a:solidFill>
            <a:schemeClr val="tx1"/>
          </a:solidFill>
          <a:latin typeface="+mn-lt"/>
          <a:ea typeface="+mn-ea"/>
          <a:cs typeface="+mn-cs"/>
        </a:defRPr>
      </a:lvl5pPr>
      <a:lvl6pPr marL="2286000" algn="l" defTabSz="914400" rtl="0" eaLnBrk="1" latinLnBrk="0" hangingPunct="1">
        <a:defRPr kumimoji="0" lang="tr-TR" sz="1800" kern="1200">
          <a:solidFill>
            <a:schemeClr val="tx1"/>
          </a:solidFill>
          <a:latin typeface="+mn-lt"/>
          <a:ea typeface="+mn-ea"/>
          <a:cs typeface="+mn-cs"/>
        </a:defRPr>
      </a:lvl6pPr>
      <a:lvl7pPr marL="2743200" algn="l" defTabSz="914400" rtl="0" eaLnBrk="1" latinLnBrk="0" hangingPunct="1">
        <a:defRPr kumimoji="0" lang="tr-TR" sz="1800" kern="1200">
          <a:solidFill>
            <a:schemeClr val="tx1"/>
          </a:solidFill>
          <a:latin typeface="+mn-lt"/>
          <a:ea typeface="+mn-ea"/>
          <a:cs typeface="+mn-cs"/>
        </a:defRPr>
      </a:lvl7pPr>
      <a:lvl8pPr marL="3200400" algn="l" defTabSz="914400" rtl="0" eaLnBrk="1" latinLnBrk="0" hangingPunct="1">
        <a:defRPr kumimoji="0" lang="tr-TR" sz="1800" kern="1200">
          <a:solidFill>
            <a:schemeClr val="tx1"/>
          </a:solidFill>
          <a:latin typeface="+mn-lt"/>
          <a:ea typeface="+mn-ea"/>
          <a:cs typeface="+mn-cs"/>
        </a:defRPr>
      </a:lvl8pPr>
      <a:lvl9pPr marL="3657600" algn="l" defTabSz="914400" rtl="0" eaLnBrk="1" latinLnBrk="0" hangingPunct="1">
        <a:defRPr kumimoji="0" lang="tr-T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hyperlink" Target="https://helpdesk.e-tugra.com.tr/765601-e-imza-aktivasyon-nas%C4%B1l-yap%C4%B1l%C4%B1r-yeni-e-imza-kurulumu" TargetMode="External"/><Relationship Id="rId13" Type="http://schemas.openxmlformats.org/officeDocument/2006/relationships/image" Target="../media/image23.png"/><Relationship Id="rId18" Type="http://schemas.openxmlformats.org/officeDocument/2006/relationships/hyperlink" Target="http://kamusm.bilgem.tubitak.gov.tr/islemler/surucu_yukleme_servisi/" TargetMode="External"/><Relationship Id="rId3" Type="http://schemas.openxmlformats.org/officeDocument/2006/relationships/slideLayout" Target="../slideLayouts/slideLayout11.xml"/><Relationship Id="rId21" Type="http://schemas.openxmlformats.org/officeDocument/2006/relationships/hyperlink" Target="http://www.e-guven.com/destek-masasi/e-imza-yazilimlari" TargetMode="External"/><Relationship Id="rId7" Type="http://schemas.openxmlformats.org/officeDocument/2006/relationships/image" Target="../media/image20.png"/><Relationship Id="rId12" Type="http://schemas.openxmlformats.org/officeDocument/2006/relationships/hyperlink" Target="https://www.e-imzatr.com.tr/Kurulum.aspx" TargetMode="External"/><Relationship Id="rId17" Type="http://schemas.openxmlformats.org/officeDocument/2006/relationships/image" Target="../media/image25.png"/><Relationship Id="rId2" Type="http://schemas.openxmlformats.org/officeDocument/2006/relationships/tags" Target="../tags/tag8.xml"/><Relationship Id="rId16" Type="http://schemas.openxmlformats.org/officeDocument/2006/relationships/hyperlink" Target="https://www.turkkep.com.tr/cozumler/yukleme-merkezi" TargetMode="External"/><Relationship Id="rId20" Type="http://schemas.openxmlformats.org/officeDocument/2006/relationships/hyperlink" Target="http://www.e-imzatr.com.tr/Kurulum.aspx" TargetMode="External"/><Relationship Id="rId1" Type="http://schemas.openxmlformats.org/officeDocument/2006/relationships/tags" Target="../tags/tag7.xml"/><Relationship Id="rId6" Type="http://schemas.openxmlformats.org/officeDocument/2006/relationships/hyperlink" Target="http://kamusm.bilgem.tubitak.gov.tr/islemler/surucu_yukleme_servisi" TargetMode="External"/><Relationship Id="rId11" Type="http://schemas.openxmlformats.org/officeDocument/2006/relationships/image" Target="../media/image22.png"/><Relationship Id="rId5" Type="http://schemas.openxmlformats.org/officeDocument/2006/relationships/image" Target="../media/image11.png"/><Relationship Id="rId15" Type="http://schemas.openxmlformats.org/officeDocument/2006/relationships/image" Target="../media/image24.png"/><Relationship Id="rId23" Type="http://schemas.openxmlformats.org/officeDocument/2006/relationships/image" Target="../media/image26.png"/><Relationship Id="rId10" Type="http://schemas.openxmlformats.org/officeDocument/2006/relationships/hyperlink" Target="https://www.turktrust.com.tr/tr/yardim/kurulum-islemleri/" TargetMode="External"/><Relationship Id="rId19" Type="http://schemas.openxmlformats.org/officeDocument/2006/relationships/hyperlink" Target="http://www.turktrust.com.tr/tr/yardim/kurulum-islemleri" TargetMode="External"/><Relationship Id="rId4" Type="http://schemas.openxmlformats.org/officeDocument/2006/relationships/notesSlide" Target="../notesSlides/notesSlide9.xml"/><Relationship Id="rId9" Type="http://schemas.openxmlformats.org/officeDocument/2006/relationships/image" Target="../media/image21.png"/><Relationship Id="rId14" Type="http://schemas.openxmlformats.org/officeDocument/2006/relationships/hyperlink" Target="https://www.e-guven.com/destek-masasi/e-imza-yazilimlari/" TargetMode="External"/><Relationship Id="rId22" Type="http://schemas.openxmlformats.org/officeDocument/2006/relationships/hyperlink" Target="http://www.turkkep.com.tr/cozumler/yukleme-merkezi"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hyperlink" Target="https://www.java.com/tr/"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0.emf"/><Relationship Id="rId5" Type="http://schemas.openxmlformats.org/officeDocument/2006/relationships/hyperlink" Target="file:///C:\Windows\System32\control.exe" TargetMode="External"/><Relationship Id="rId4" Type="http://schemas.openxmlformats.org/officeDocument/2006/relationships/hyperlink" Target="https://intvrg.gib.gov.tr/ymmrapor/e-YMM_Tasdik_Raporu_Teknik_Kilavuz_v3.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37.gif"/><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gi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40.png"/><Relationship Id="rId4" Type="http://schemas.openxmlformats.org/officeDocument/2006/relationships/image" Target="../media/image37.gi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hyperlink" Target="https://intvrg.gib.gov.tr/ymmrapor/e-YMM_Tasdik_Raporu_Teknik_Kilavuz_v3.pdf" TargetMode="Externa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7.gif"/></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37.gif"/></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37.gif"/></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51.png"/><Relationship Id="rId4" Type="http://schemas.openxmlformats.org/officeDocument/2006/relationships/hyperlink" Target="https://intvrg.gib.gov.tr/ymmrapor/e-YMM_Tasdik_Raporu_Teknik_Kilavuz_v3.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fontScale="92500"/>
          </a:bodyPr>
          <a:lstStyle/>
          <a:p>
            <a:r>
              <a:rPr lang="tr-TR" sz="7200" dirty="0">
                <a:latin typeface="Verdana" panose="020B0604030504040204" pitchFamily="34" charset="0"/>
                <a:ea typeface="Verdana" panose="020B0604030504040204" pitchFamily="34" charset="0"/>
                <a:cs typeface="Verdana" panose="020B0604030504040204" pitchFamily="34" charset="0"/>
              </a:rPr>
              <a:t>Hoş Geldiniz</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536" y="5589240"/>
            <a:ext cx="1734124" cy="113227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dist="35921" dir="2700000" algn="ctr" rotWithShape="0">
              <a:schemeClr val="bg2">
                <a:alpha val="0"/>
              </a:schemeClr>
            </a:outerShdw>
          </a:effectLst>
        </p:spPr>
      </p:pic>
      <p:sp>
        <p:nvSpPr>
          <p:cNvPr id="2" name="Metin kutusu 1"/>
          <p:cNvSpPr txBox="1"/>
          <p:nvPr/>
        </p:nvSpPr>
        <p:spPr>
          <a:xfrm>
            <a:off x="4427985" y="5589240"/>
            <a:ext cx="4248472" cy="369332"/>
          </a:xfrm>
          <a:prstGeom prst="rect">
            <a:avLst/>
          </a:prstGeom>
          <a:noFill/>
        </p:spPr>
        <p:txBody>
          <a:bodyPr wrap="square" rtlCol="0">
            <a:spAutoFit/>
          </a:bodyPr>
          <a:lstStyle/>
          <a:p>
            <a:r>
              <a:rPr lang="tr-TR" dirty="0" smtClean="0"/>
              <a:t>Sunumu Yapan:  YMM </a:t>
            </a:r>
            <a:r>
              <a:rPr lang="tr-TR" dirty="0" err="1" smtClean="0"/>
              <a:t>Şahkan</a:t>
            </a:r>
            <a:r>
              <a:rPr lang="tr-TR" dirty="0" smtClean="0"/>
              <a:t> SALTIK</a:t>
            </a:r>
            <a:endParaRPr lang="tr-TR" dirty="0"/>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 fill="hold"/>
                                        <p:tgtEl>
                                          <p:spTgt spid="8"/>
                                        </p:tgtEl>
                                        <p:attrNameLst>
                                          <p:attrName>ppt_w</p:attrName>
                                        </p:attrNameLst>
                                      </p:cBhvr>
                                      <p:tavLst>
                                        <p:tav tm="0">
                                          <p:val>
                                            <p:fltVal val="0"/>
                                          </p:val>
                                        </p:tav>
                                        <p:tav tm="100000">
                                          <p:val>
                                            <p:strVal val="#ppt_w"/>
                                          </p:val>
                                        </p:tav>
                                      </p:tavLst>
                                    </p:anim>
                                    <p:anim calcmode="lin" valueType="num">
                                      <p:cBhvr>
                                        <p:cTn id="8" dur="10" fill="hold"/>
                                        <p:tgtEl>
                                          <p:spTgt spid="8"/>
                                        </p:tgtEl>
                                        <p:attrNameLst>
                                          <p:attrName>ppt_h</p:attrName>
                                        </p:attrNameLst>
                                      </p:cBhvr>
                                      <p:tavLst>
                                        <p:tav tm="0">
                                          <p:val>
                                            <p:fltVal val="0"/>
                                          </p:val>
                                        </p:tav>
                                        <p:tav tm="100000">
                                          <p:val>
                                            <p:strVal val="#ppt_h"/>
                                          </p:val>
                                        </p:tav>
                                      </p:tavLst>
                                    </p:anim>
                                    <p:animEffect transition="in" filter="fade">
                                      <p:cBhvr>
                                        <p:cTn id="9" dur="1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539750" y="0"/>
            <a:ext cx="8604250" cy="504055"/>
          </a:xfrm>
        </p:spPr>
        <p:txBody>
          <a:bodyPr>
            <a:noAutofit/>
          </a:body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05668" y="6309320"/>
            <a:ext cx="838332"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6607" y="908720"/>
            <a:ext cx="8467393" cy="42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704061" y="5373216"/>
            <a:ext cx="8064896" cy="584775"/>
          </a:xfrm>
          <a:prstGeom prst="rect">
            <a:avLst/>
          </a:prstGeom>
          <a:noFill/>
        </p:spPr>
        <p:txBody>
          <a:bodyPr wrap="square" rtlCol="0">
            <a:spAutoFit/>
          </a:bodyPr>
          <a:lstStyle/>
          <a:p>
            <a:r>
              <a:rPr lang="tr-TR" sz="1600" dirty="0" smtClean="0">
                <a:latin typeface="Verdana" panose="020B0604030504040204" pitchFamily="34" charset="0"/>
                <a:ea typeface="Verdana" panose="020B0604030504040204" pitchFamily="34" charset="0"/>
                <a:cs typeface="Verdana" panose="020B0604030504040204" pitchFamily="34" charset="0"/>
              </a:rPr>
              <a:t>Bilgisayarınızın işletim sistemine göre e-imza </a:t>
            </a:r>
            <a:r>
              <a:rPr lang="tr-TR" sz="1600" dirty="0" err="1" smtClean="0">
                <a:latin typeface="Verdana" panose="020B0604030504040204" pitchFamily="34" charset="0"/>
                <a:ea typeface="Verdana" panose="020B0604030504040204" pitchFamily="34" charset="0"/>
                <a:cs typeface="Verdana" panose="020B0604030504040204" pitchFamily="34" charset="0"/>
              </a:rPr>
              <a:t>Token</a:t>
            </a:r>
            <a:r>
              <a:rPr lang="tr-TR" sz="1600" dirty="0" smtClean="0">
                <a:latin typeface="Verdana" panose="020B0604030504040204" pitchFamily="34" charset="0"/>
                <a:ea typeface="Verdana" panose="020B0604030504040204" pitchFamily="34" charset="0"/>
                <a:cs typeface="Verdana" panose="020B0604030504040204" pitchFamily="34" charset="0"/>
              </a:rPr>
              <a:t> cihazının sürücülerinin kurulum programı yardımıyla kurulum işleminin yapılması. </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663429863"/>
      </p:ext>
    </p:extLst>
  </p:cSld>
  <p:clrMapOvr>
    <a:masterClrMapping/>
  </p:clrMapOvr>
  <p:transition spd="slow" advTm="3622">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539750" y="0"/>
            <a:ext cx="8604250" cy="504825"/>
          </a:xfrm>
        </p:spPr>
        <p:txBody>
          <a:bodyPr>
            <a:noAutofit/>
          </a:body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05668" y="6309320"/>
            <a:ext cx="838332"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Resim 21" descr="Kamu SM ® Logo">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82509" y="1505744"/>
            <a:ext cx="22288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Resim 20" descr="Mobirise">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276375" y="2270798"/>
            <a:ext cx="14192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Resim 19" descr="https://onlineislemler.turktrust.com.tr/images/turktrustLogo.png">
            <a:hlinkClick r:id="rId10"/>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180145" y="3126321"/>
            <a:ext cx="18573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Resim 18" descr="e-imzaTR">
            <a:hlinkClick r:id="rId12"/>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382509" y="3904572"/>
            <a:ext cx="13049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Resim 17" descr="https://www.e-guven.com/Content/Images/logotype-org.png">
            <a:hlinkClick r:id="rId14"/>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446689" y="4870961"/>
            <a:ext cx="1371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Resim 15" descr="Türkkep">
            <a:hlinkClick r:id="rId16"/>
          </p:cNvPr>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419225" y="5535940"/>
            <a:ext cx="1847850" cy="2667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2" name="Rectangle 21"/>
          <p:cNvSpPr>
            <a:spLocks noChangeArrowheads="1"/>
          </p:cNvSpPr>
          <p:nvPr/>
        </p:nvSpPr>
        <p:spPr bwMode="auto">
          <a:xfrm>
            <a:off x="1129283" y="1873211"/>
            <a:ext cx="64830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altLang="tr-TR" sz="1100" dirty="0" smtClean="0">
                <a:latin typeface="Verdana" pitchFamily="34" charset="0"/>
                <a:ea typeface="Calibri" pitchFamily="34" charset="0"/>
                <a:cs typeface="Times New Roman" pitchFamily="18" charset="0"/>
                <a:hlinkClick r:id="rId18"/>
              </a:rPr>
              <a:t>http</a:t>
            </a:r>
            <a:r>
              <a:rPr lang="tr-TR" altLang="tr-TR" sz="1100" dirty="0">
                <a:latin typeface="Verdana" pitchFamily="34" charset="0"/>
                <a:ea typeface="Calibri" pitchFamily="34" charset="0"/>
                <a:cs typeface="Times New Roman" pitchFamily="18" charset="0"/>
                <a:hlinkClick r:id="rId18"/>
              </a:rPr>
              <a:t>://kamusm.bilgem.tubitak.gov.tr/islemler/surucu_yukleme_servisi/</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2"/>
          <p:cNvSpPr>
            <a:spLocks noChangeArrowheads="1"/>
          </p:cNvSpPr>
          <p:nvPr/>
        </p:nvSpPr>
        <p:spPr bwMode="auto">
          <a:xfrm>
            <a:off x="1223961" y="2613698"/>
            <a:ext cx="68990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altLang="tr-TR" sz="1100" dirty="0">
                <a:latin typeface="Verdana" panose="020B0604030504040204" pitchFamily="34" charset="0"/>
                <a:ea typeface="Verdana" panose="020B0604030504040204" pitchFamily="34" charset="0"/>
                <a:cs typeface="Verdana" panose="020B0604030504040204" pitchFamily="34" charset="0"/>
                <a:hlinkClick r:id="rId8"/>
              </a:rPr>
              <a:t>https://helpdesk.e-tugra.com.tr/765601-e-imza-aktivasyon-nas%C4%B1l-yap%C4%B1l%C4%B1r-yeni-e-imza-kurulumu</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1210252" y="3549542"/>
            <a:ext cx="63211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https://</a:t>
            </a: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19"/>
              </a:rPr>
              <a:t>www.turktrust.com.tr/tr/yardim/kurulum-islemleri</a:t>
            </a: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4"/>
          <p:cNvSpPr>
            <a:spLocks noChangeArrowheads="1"/>
          </p:cNvSpPr>
          <p:nvPr/>
        </p:nvSpPr>
        <p:spPr bwMode="auto">
          <a:xfrm>
            <a:off x="1231280" y="4352247"/>
            <a:ext cx="66514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https://</a:t>
            </a: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20"/>
              </a:rPr>
              <a:t>www.e-imzatr.com.tr/Kurulum.aspx</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
          <p:cNvSpPr>
            <a:spLocks noChangeArrowheads="1"/>
          </p:cNvSpPr>
          <p:nvPr/>
        </p:nvSpPr>
        <p:spPr bwMode="auto">
          <a:xfrm>
            <a:off x="1304925" y="5128136"/>
            <a:ext cx="66514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https://</a:t>
            </a: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21"/>
              </a:rPr>
              <a:t>www.e-guven.com/destek-masasi/e-imza-yazilimlari</a:t>
            </a: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26"/>
          <p:cNvSpPr>
            <a:spLocks noChangeArrowheads="1"/>
          </p:cNvSpPr>
          <p:nvPr/>
        </p:nvSpPr>
        <p:spPr bwMode="auto">
          <a:xfrm>
            <a:off x="1276375" y="5802640"/>
            <a:ext cx="6680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https://</a:t>
            </a:r>
            <a:r>
              <a:rPr kumimoji="0" lang="tr-TR" altLang="tr-TR" sz="11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22"/>
              </a:rPr>
              <a:t>www.turkkep.com.tr/cozumler/yukleme-merkezi</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Metin kutusu 17"/>
          <p:cNvSpPr txBox="1"/>
          <p:nvPr/>
        </p:nvSpPr>
        <p:spPr>
          <a:xfrm>
            <a:off x="899592" y="830322"/>
            <a:ext cx="7992888" cy="584775"/>
          </a:xfrm>
          <a:prstGeom prst="rect">
            <a:avLst/>
          </a:prstGeom>
          <a:noFill/>
        </p:spPr>
        <p:txBody>
          <a:bodyPr wrap="square" rtlCol="0">
            <a:spAutoFit/>
          </a:bodyPr>
          <a:lstStyle/>
          <a:p>
            <a:r>
              <a:rPr lang="tr-TR" sz="1600" dirty="0" smtClean="0">
                <a:latin typeface="Verdana" panose="020B0604030504040204" pitchFamily="34" charset="0"/>
                <a:ea typeface="Verdana" panose="020B0604030504040204" pitchFamily="34" charset="0"/>
                <a:cs typeface="Verdana" panose="020B0604030504040204" pitchFamily="34" charset="0"/>
              </a:rPr>
              <a:t>Başlıca tercih edilen e-İmza sağlayıcılarının kurulum işlemlerinin yapılmasını sağladıkları erişim </a:t>
            </a:r>
            <a:r>
              <a:rPr lang="tr-TR" sz="1600" dirty="0" err="1" smtClean="0">
                <a:latin typeface="Verdana" panose="020B0604030504040204" pitchFamily="34" charset="0"/>
                <a:ea typeface="Verdana" panose="020B0604030504040204" pitchFamily="34" charset="0"/>
                <a:cs typeface="Verdana" panose="020B0604030504040204" pitchFamily="34" charset="0"/>
              </a:rPr>
              <a:t>kısayolları</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pic>
        <p:nvPicPr>
          <p:cNvPr id="19" name="Resim 18" descr="Kamu SM ® Logo"/>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4007485" y="1423828"/>
            <a:ext cx="564515" cy="462915"/>
          </a:xfrm>
          <a:prstGeom prst="rect">
            <a:avLst/>
          </a:prstGeom>
          <a:noFill/>
          <a:ln>
            <a:noFill/>
          </a:ln>
        </p:spPr>
      </p:pic>
    </p:spTree>
    <p:custDataLst>
      <p:tags r:id="rId1"/>
    </p:custDataLst>
    <p:extLst>
      <p:ext uri="{BB962C8B-B14F-4D97-AF65-F5344CB8AC3E}">
        <p14:creationId xmlns:p14="http://schemas.microsoft.com/office/powerpoint/2010/main" val="1102341449"/>
      </p:ext>
    </p:extLst>
  </p:cSld>
  <p:clrMapOvr>
    <a:masterClrMapping/>
  </p:clrMapOvr>
  <p:transition spd="slow" advTm="2067">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2"/>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endParaRPr>
          </a:p>
        </p:txBody>
      </p:sp>
      <p:sp>
        <p:nvSpPr>
          <p:cNvPr id="2" name="Dikdörtgen 1"/>
          <p:cNvSpPr/>
          <p:nvPr/>
        </p:nvSpPr>
        <p:spPr>
          <a:xfrm>
            <a:off x="845429" y="692696"/>
            <a:ext cx="8119057" cy="4698722"/>
          </a:xfrm>
          <a:prstGeom prst="rect">
            <a:avLst/>
          </a:prstGeom>
        </p:spPr>
        <p:txBody>
          <a:bodyPr wrap="square">
            <a:spAutoFit/>
          </a:bodyPr>
          <a:lstStyle/>
          <a:p>
            <a:pPr>
              <a:spcAft>
                <a:spcPts val="0"/>
              </a:spcAft>
            </a:pP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Farklı firmalardan temin edilen e-imza sertifikalarının, ilgili e-imza firmaları tarafından tanımlanan ve Kamu SM’ de yer alan ayrı ayrı dosya uzantıları bulunmaktadır. </a:t>
            </a:r>
            <a:endParaRPr lang="tr-TR"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endPar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Wingdings"/>
              <a:buChar char=""/>
            </a:pP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Daha önceki süreçte e-YMM Tasdik Raporlarının imzalanmasında kart tanımlaması manuel olarak yapılmakta olup, artık e-imzalama aşamasında sistem tarafından otomatik olarak yapılmaktadır. </a:t>
            </a:r>
          </a:p>
          <a:p>
            <a:pPr>
              <a:spcAft>
                <a:spcPts val="0"/>
              </a:spcAft>
            </a:pP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spcAft>
                <a:spcPts val="0"/>
              </a:spcAft>
            </a:pP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e-imza firmalarının kullandığı dosya uzantı örnekleri aşağıda yer almaktadır. Aşağıda yer almayan firmalarda genel itibariyle başka bir firmanın ortak sürücülerini kullanmaktadır. Hangi firmanın ortak sürücüsü kullanıyor ise o firmanın dosya uzantısının dikkate alınması gerekmektedir. </a:t>
            </a:r>
            <a:endParaRPr lang="tr-TR"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endPar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805"/>
              </a:spcAft>
              <a:buFont typeface="Symbol"/>
              <a:buChar char=""/>
            </a:pPr>
            <a:r>
              <a:rPr lang="tr-TR"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Tübitak</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 tan temin edilen e-imzalama araçlarında </a:t>
            </a:r>
            <a:r>
              <a:rPr lang="tr-TR" sz="1400" b="1" i="1" dirty="0">
                <a:solidFill>
                  <a:srgbClr val="000000"/>
                </a:solidFill>
                <a:latin typeface="Verdana" panose="020B0604030504040204" pitchFamily="34" charset="0"/>
                <a:ea typeface="Verdana" panose="020B0604030504040204" pitchFamily="34" charset="0"/>
                <a:cs typeface="Verdana" panose="020B0604030504040204" pitchFamily="34" charset="0"/>
              </a:rPr>
              <a:t>akisp11.dll </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dosya uzantısı </a:t>
            </a:r>
          </a:p>
          <a:p>
            <a:pPr marL="342900" lvl="0" indent="-342900">
              <a:spcAft>
                <a:spcPts val="805"/>
              </a:spcAft>
              <a:buFont typeface="Symbol"/>
              <a:buChar char=""/>
            </a:pPr>
            <a:r>
              <a:rPr lang="tr-TR"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Türktrust</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 tan temin edilen e-imzalama araçlarında </a:t>
            </a:r>
            <a:r>
              <a:rPr lang="tr-TR" sz="1400" b="1" i="1" dirty="0">
                <a:solidFill>
                  <a:srgbClr val="000000"/>
                </a:solidFill>
                <a:latin typeface="Verdana" panose="020B0604030504040204" pitchFamily="34" charset="0"/>
                <a:ea typeface="Verdana" panose="020B0604030504040204" pitchFamily="34" charset="0"/>
                <a:cs typeface="Verdana" panose="020B0604030504040204" pitchFamily="34" charset="0"/>
              </a:rPr>
              <a:t>akisp11.dll </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dosya uzantısı </a:t>
            </a:r>
          </a:p>
          <a:p>
            <a:pPr marL="342900" lvl="0" indent="-342900">
              <a:spcAft>
                <a:spcPts val="805"/>
              </a:spcAft>
              <a:buFont typeface="Symbol"/>
              <a:buChar char=""/>
            </a:pP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e-Tuğra’ dan temin edilen e-imzalama araçlarında </a:t>
            </a:r>
            <a:r>
              <a:rPr lang="tr-TR" sz="1400" b="1" i="1" dirty="0">
                <a:solidFill>
                  <a:srgbClr val="000000"/>
                </a:solidFill>
                <a:latin typeface="Verdana" panose="020B0604030504040204" pitchFamily="34" charset="0"/>
                <a:ea typeface="Verdana" panose="020B0604030504040204" pitchFamily="34" charset="0"/>
                <a:cs typeface="Verdana" panose="020B0604030504040204" pitchFamily="34" charset="0"/>
              </a:rPr>
              <a:t>aetpkss1.dll </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dosya uzantısı </a:t>
            </a:r>
          </a:p>
          <a:p>
            <a:pPr marL="342900" lvl="0" indent="-342900">
              <a:spcAft>
                <a:spcPts val="805"/>
              </a:spcAft>
              <a:buFont typeface="Symbol"/>
              <a:buChar char=""/>
            </a:pP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e-İmza’ dan temin edilen e-imzalama araçlarında </a:t>
            </a:r>
            <a:r>
              <a:rPr lang="tr-TR" sz="1400" b="1" i="1" dirty="0">
                <a:solidFill>
                  <a:srgbClr val="000000"/>
                </a:solidFill>
                <a:latin typeface="Verdana" panose="020B0604030504040204" pitchFamily="34" charset="0"/>
                <a:ea typeface="Verdana" panose="020B0604030504040204" pitchFamily="34" charset="0"/>
                <a:cs typeface="Verdana" panose="020B0604030504040204" pitchFamily="34" charset="0"/>
              </a:rPr>
              <a:t>akisp11.dll </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dosya uzantısı </a:t>
            </a:r>
          </a:p>
          <a:p>
            <a:pPr marL="342900" lvl="0" indent="-342900">
              <a:spcAft>
                <a:spcPts val="805"/>
              </a:spcAft>
              <a:buFont typeface="Symbol"/>
              <a:buChar char=""/>
            </a:pPr>
            <a:r>
              <a:rPr lang="tr-TR"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Türkkep</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 ten temin edilen e-imzalama araçlarında </a:t>
            </a:r>
            <a:r>
              <a:rPr lang="tr-TR" sz="1400" b="1" i="1" dirty="0">
                <a:solidFill>
                  <a:srgbClr val="000000"/>
                </a:solidFill>
                <a:latin typeface="Verdana" panose="020B0604030504040204" pitchFamily="34" charset="0"/>
                <a:ea typeface="Verdana" panose="020B0604030504040204" pitchFamily="34" charset="0"/>
                <a:cs typeface="Verdana" panose="020B0604030504040204" pitchFamily="34" charset="0"/>
              </a:rPr>
              <a:t>aetpkcs11.dll </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dosya uzantısı </a:t>
            </a:r>
          </a:p>
          <a:p>
            <a:pPr marL="342900" lvl="0" indent="-342900">
              <a:spcAft>
                <a:spcPts val="0"/>
              </a:spcAft>
              <a:buFont typeface="Symbol"/>
              <a:buChar char=""/>
            </a:pP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e-Güven’ den temin edilen </a:t>
            </a:r>
            <a:r>
              <a:rPr lang="tr-TR"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edilen</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 e-imzalama araçlarında </a:t>
            </a:r>
            <a:r>
              <a:rPr lang="tr-TR" sz="1400" b="1" i="1" dirty="0">
                <a:solidFill>
                  <a:srgbClr val="000000"/>
                </a:solidFill>
                <a:latin typeface="Verdana" panose="020B0604030504040204" pitchFamily="34" charset="0"/>
                <a:ea typeface="Verdana" panose="020B0604030504040204" pitchFamily="34" charset="0"/>
                <a:cs typeface="Verdana" panose="020B0604030504040204" pitchFamily="34" charset="0"/>
              </a:rPr>
              <a:t>aetpkcs11.dll </a:t>
            </a:r>
            <a:r>
              <a:rPr lang="tr-TR" sz="1400" dirty="0">
                <a:solidFill>
                  <a:srgbClr val="000000"/>
                </a:solidFill>
                <a:latin typeface="Verdana" panose="020B0604030504040204" pitchFamily="34" charset="0"/>
                <a:ea typeface="Verdana" panose="020B0604030504040204" pitchFamily="34" charset="0"/>
                <a:cs typeface="Verdana" panose="020B0604030504040204" pitchFamily="34" charset="0"/>
              </a:rPr>
              <a:t>dosya uzantısı </a:t>
            </a:r>
            <a:endParaRPr lang="tr-TR"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Metin kutusu 3"/>
          <p:cNvSpPr txBox="1"/>
          <p:nvPr/>
        </p:nvSpPr>
        <p:spPr>
          <a:xfrm>
            <a:off x="832883" y="5552762"/>
            <a:ext cx="7975042" cy="523220"/>
          </a:xfrm>
          <a:prstGeom prst="rect">
            <a:avLst/>
          </a:prstGeom>
          <a:noFill/>
        </p:spPr>
        <p:txBody>
          <a:bodyPr wrap="square" rtlCol="0">
            <a:spAutoFit/>
          </a:bodyPr>
          <a:lstStyle/>
          <a:p>
            <a:r>
              <a:rPr lang="tr-TR" sz="1400" dirty="0">
                <a:latin typeface="Verdana" panose="020B0604030504040204" pitchFamily="34" charset="0"/>
                <a:ea typeface="Verdana" panose="020B0604030504040204" pitchFamily="34" charset="0"/>
                <a:cs typeface="Verdana" panose="020B0604030504040204" pitchFamily="34" charset="0"/>
              </a:rPr>
              <a:t>Yukarıda belirtilen dosya uzantılarının doğru yerde olup-olmadığının </a:t>
            </a:r>
            <a:r>
              <a:rPr lang="tr-TR" sz="1400" dirty="0" smtClean="0">
                <a:latin typeface="Verdana" panose="020B0604030504040204" pitchFamily="34" charset="0"/>
                <a:ea typeface="Verdana" panose="020B0604030504040204" pitchFamily="34" charset="0"/>
                <a:cs typeface="Verdana" panose="020B0604030504040204" pitchFamily="34" charset="0"/>
              </a:rPr>
              <a:t>Teknik_Kilavuz_v3 347 ve 348 sayfalarda anlatıldığı gibi kontrol </a:t>
            </a:r>
            <a:r>
              <a:rPr lang="tr-TR" sz="1400" dirty="0">
                <a:latin typeface="Verdana" panose="020B0604030504040204" pitchFamily="34" charset="0"/>
                <a:ea typeface="Verdana" panose="020B0604030504040204" pitchFamily="34" charset="0"/>
                <a:cs typeface="Verdana" panose="020B0604030504040204" pitchFamily="34" charset="0"/>
              </a:rPr>
              <a:t>edilmesi gerekmektedir.</a:t>
            </a: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05668" y="6309320"/>
            <a:ext cx="838332"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156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308725"/>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58893" y="929118"/>
            <a:ext cx="7965964" cy="338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971600" y="5939393"/>
            <a:ext cx="2858668" cy="338554"/>
          </a:xfrm>
          <a:prstGeom prst="rect">
            <a:avLst/>
          </a:prstGeom>
        </p:spPr>
        <p:txBody>
          <a:bodyPr wrap="none">
            <a:spAutoFit/>
          </a:bodyPr>
          <a:lstStyle/>
          <a:p>
            <a:r>
              <a:rPr lang="tr-TR" sz="1600" dirty="0">
                <a:latin typeface="Verdana" panose="020B0604030504040204" pitchFamily="34" charset="0"/>
                <a:ea typeface="Verdana" panose="020B0604030504040204" pitchFamily="34" charset="0"/>
                <a:cs typeface="Verdana" panose="020B0604030504040204" pitchFamily="34" charset="0"/>
                <a:hlinkClick r:id="rId5"/>
              </a:rPr>
              <a:t>https://www.java.com/tr/</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sp>
        <p:nvSpPr>
          <p:cNvPr id="9" name="Metin kutusu 8"/>
          <p:cNvSpPr txBox="1"/>
          <p:nvPr/>
        </p:nvSpPr>
        <p:spPr>
          <a:xfrm>
            <a:off x="971600" y="5445224"/>
            <a:ext cx="7337375" cy="523220"/>
          </a:xfrm>
          <a:prstGeom prst="rect">
            <a:avLst/>
          </a:prstGeom>
          <a:noFill/>
        </p:spPr>
        <p:txBody>
          <a:bodyPr wrap="square" rtlCol="0">
            <a:spAutoFit/>
          </a:bodyPr>
          <a:lstStyle/>
          <a:p>
            <a:r>
              <a:rPr lang="tr-TR" sz="1400" dirty="0" smtClean="0">
                <a:latin typeface="Verdana" panose="020B0604030504040204" pitchFamily="34" charset="0"/>
                <a:ea typeface="Verdana" panose="020B0604030504040204" pitchFamily="34" charset="0"/>
                <a:cs typeface="Verdana" panose="020B0604030504040204" pitchFamily="34" charset="0"/>
              </a:rPr>
              <a:t>Java programının e-imza işlemi yapılacak bilgisayarda yüklü olup olmadığı kontrol edilmeli ve değil ise yüklenmesi gerekmektedir.</a:t>
            </a:r>
            <a:endParaRPr lang="tr-TR" sz="1400" dirty="0">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4067366" y="3933056"/>
            <a:ext cx="1656184" cy="374916"/>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7606025"/>
      </p:ext>
    </p:extLst>
  </p:cSld>
  <p:clrMapOvr>
    <a:masterClrMapping/>
  </p:clrMapOvr>
  <p:transition spd="slow" advTm="1588">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343015"/>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endParaRPr>
          </a:p>
        </p:txBody>
      </p:sp>
      <p:sp>
        <p:nvSpPr>
          <p:cNvPr id="2" name="Dikdörtgen 1"/>
          <p:cNvSpPr/>
          <p:nvPr/>
        </p:nvSpPr>
        <p:spPr>
          <a:xfrm>
            <a:off x="755575" y="836712"/>
            <a:ext cx="8208913" cy="1754326"/>
          </a:xfrm>
          <a:prstGeom prst="rect">
            <a:avLst/>
          </a:prstGeom>
        </p:spPr>
        <p:txBody>
          <a:bodyPr wrap="square">
            <a:spAutoFit/>
          </a:bodyPr>
          <a:lstStyle/>
          <a:p>
            <a:r>
              <a:rPr lang="tr-TR" dirty="0" smtClean="0"/>
              <a:t>Java Ayarlarının </a:t>
            </a:r>
            <a:r>
              <a:rPr lang="tr-TR" dirty="0"/>
              <a:t>nasıl yapılacağı </a:t>
            </a:r>
            <a:r>
              <a:rPr lang="tr-TR" dirty="0" smtClean="0"/>
              <a:t>Kılavuzda  (</a:t>
            </a:r>
            <a:r>
              <a:rPr lang="tr-TR" dirty="0" smtClean="0">
                <a:hlinkClick r:id="rId4"/>
              </a:rPr>
              <a:t>e-YMM_Tasdik_Raporu_Teknik_Kilavuz_v3)</a:t>
            </a:r>
            <a:endParaRPr lang="tr-TR" dirty="0" smtClean="0"/>
          </a:p>
          <a:p>
            <a:r>
              <a:rPr lang="tr-TR" dirty="0" smtClean="0"/>
              <a:t>Detaylı şekilde anlatılmıştır.  Ancak önemli bir detay olan parametre ayarının yapılması aşamasına dikkat edilmelidir.</a:t>
            </a:r>
          </a:p>
          <a:p>
            <a:endParaRPr lang="tr-TR" dirty="0" smtClean="0"/>
          </a:p>
          <a:p>
            <a:r>
              <a:rPr lang="tr-TR" dirty="0" smtClean="0"/>
              <a:t>Bilgisayarınızın </a:t>
            </a:r>
            <a:r>
              <a:rPr lang="tr-TR" dirty="0"/>
              <a:t>Başlat menüsü altında yer alan Denetim Masası </a:t>
            </a:r>
            <a:endParaRPr lang="tr-TR" dirty="0" smtClean="0"/>
          </a:p>
          <a:p>
            <a:r>
              <a:rPr lang="tr-TR" dirty="0" smtClean="0"/>
              <a:t>dizinine </a:t>
            </a:r>
            <a:r>
              <a:rPr lang="tr-TR" dirty="0"/>
              <a:t>ulaşılır. </a:t>
            </a:r>
          </a:p>
        </p:txBody>
      </p:sp>
      <p:pic>
        <p:nvPicPr>
          <p:cNvPr id="3074" name="Picture 2">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13171" y="1879624"/>
            <a:ext cx="676275" cy="4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1195065" y="2636912"/>
            <a:ext cx="6761311" cy="311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800900"/>
      </p:ext>
    </p:extLst>
  </p:cSld>
  <p:clrMapOvr>
    <a:masterClrMapping/>
  </p:clrMapOvr>
  <p:transition spd="slow" advTm="1156">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307539"/>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1027112" y="4149080"/>
            <a:ext cx="7505327" cy="2031325"/>
          </a:xfrm>
          <a:prstGeom prst="rect">
            <a:avLst/>
          </a:prstGeom>
        </p:spPr>
        <p:txBody>
          <a:bodyPr wrap="square">
            <a:spAutoFit/>
          </a:bodyPr>
          <a:lstStyle/>
          <a:p>
            <a:r>
              <a:rPr lang="tr-TR" dirty="0" smtClean="0">
                <a:solidFill>
                  <a:srgbClr val="000000"/>
                </a:solidFill>
                <a:latin typeface="Times New Roman"/>
              </a:rPr>
              <a:t>Kılavuza göre sırasıyla yapılan işlemlerde yukarıdaki açılan </a:t>
            </a:r>
            <a:r>
              <a:rPr lang="tr-TR" dirty="0">
                <a:solidFill>
                  <a:srgbClr val="000000"/>
                </a:solidFill>
                <a:latin typeface="Times New Roman"/>
              </a:rPr>
              <a:t>pencerede yer </a:t>
            </a:r>
            <a:r>
              <a:rPr lang="tr-TR" dirty="0" smtClean="0">
                <a:solidFill>
                  <a:srgbClr val="000000"/>
                </a:solidFill>
                <a:latin typeface="Times New Roman"/>
              </a:rPr>
              <a:t>alan işlem yapılabilmesi için üzerine tıklamak ve birkaç harf yazdıktan sonra kopyala yapıştır yöntemiyle aşağıdaki parametreyi kaydetmek daha doğru bir seçenek olabilir.</a:t>
            </a:r>
          </a:p>
          <a:p>
            <a:endParaRPr lang="tr-TR" dirty="0">
              <a:solidFill>
                <a:srgbClr val="000000"/>
              </a:solidFill>
              <a:latin typeface="Times New Roman"/>
            </a:endParaRPr>
          </a:p>
          <a:p>
            <a:r>
              <a:rPr lang="tr-TR" dirty="0" smtClean="0">
                <a:solidFill>
                  <a:srgbClr val="000000"/>
                </a:solidFill>
                <a:latin typeface="Times New Roman"/>
              </a:rPr>
              <a:t>Runtime </a:t>
            </a:r>
            <a:r>
              <a:rPr lang="tr-TR" dirty="0" err="1" smtClean="0">
                <a:solidFill>
                  <a:srgbClr val="000000"/>
                </a:solidFill>
                <a:latin typeface="Times New Roman"/>
              </a:rPr>
              <a:t>Parameters</a:t>
            </a:r>
            <a:r>
              <a:rPr lang="tr-TR" dirty="0" smtClean="0">
                <a:solidFill>
                  <a:srgbClr val="000000"/>
                </a:solidFill>
                <a:latin typeface="Times New Roman"/>
              </a:rPr>
              <a:t> </a:t>
            </a:r>
            <a:r>
              <a:rPr lang="tr-TR" dirty="0">
                <a:solidFill>
                  <a:srgbClr val="000000"/>
                </a:solidFill>
                <a:latin typeface="Times New Roman"/>
              </a:rPr>
              <a:t>alanına -</a:t>
            </a:r>
            <a:r>
              <a:rPr lang="tr-TR" b="1" dirty="0" err="1">
                <a:solidFill>
                  <a:srgbClr val="000000"/>
                </a:solidFill>
                <a:latin typeface="Times New Roman"/>
              </a:rPr>
              <a:t>Djava.security.debug</a:t>
            </a:r>
            <a:r>
              <a:rPr lang="tr-TR" b="1" dirty="0">
                <a:solidFill>
                  <a:srgbClr val="000000"/>
                </a:solidFill>
                <a:latin typeface="Times New Roman"/>
              </a:rPr>
              <a:t>=sunpkcs11 </a:t>
            </a:r>
            <a:r>
              <a:rPr lang="tr-TR" dirty="0">
                <a:solidFill>
                  <a:srgbClr val="000000"/>
                </a:solidFill>
                <a:latin typeface="Times New Roman"/>
              </a:rPr>
              <a:t>değeri yazılarak </a:t>
            </a:r>
            <a:r>
              <a:rPr lang="tr-TR" b="1" dirty="0">
                <a:solidFill>
                  <a:srgbClr val="000000"/>
                </a:solidFill>
                <a:latin typeface="Times New Roman"/>
              </a:rPr>
              <a:t>OK </a:t>
            </a:r>
            <a:r>
              <a:rPr lang="tr-TR" dirty="0">
                <a:solidFill>
                  <a:srgbClr val="000000"/>
                </a:solidFill>
                <a:latin typeface="Times New Roman"/>
              </a:rPr>
              <a:t>butonuna tıklanır. </a:t>
            </a:r>
          </a:p>
        </p:txBody>
      </p:sp>
      <p:grpSp>
        <p:nvGrpSpPr>
          <p:cNvPr id="2" name="Group 4"/>
          <p:cNvGrpSpPr>
            <a:grpSpLocks noChangeAspect="1"/>
          </p:cNvGrpSpPr>
          <p:nvPr/>
        </p:nvGrpSpPr>
        <p:grpSpPr bwMode="auto">
          <a:xfrm>
            <a:off x="1763713" y="692150"/>
            <a:ext cx="5172075" cy="3267075"/>
            <a:chOff x="1111" y="436"/>
            <a:chExt cx="3258" cy="2058"/>
          </a:xfrm>
        </p:grpSpPr>
        <p:sp>
          <p:nvSpPr>
            <p:cNvPr id="3" name="AutoShape 3"/>
            <p:cNvSpPr>
              <a:spLocks noChangeAspect="1" noChangeArrowheads="1" noTextEdit="1"/>
            </p:cNvSpPr>
            <p:nvPr/>
          </p:nvSpPr>
          <p:spPr bwMode="auto">
            <a:xfrm>
              <a:off x="1111" y="436"/>
              <a:ext cx="3258"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 y="436"/>
              <a:ext cx="326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9512455"/>
      </p:ext>
    </p:extLst>
  </p:cSld>
  <p:clrMapOvr>
    <a:masterClrMapping/>
  </p:clrMapOvr>
  <p:transition spd="slow" advTm="1484">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e-YMM Sistemi </a:t>
            </a:r>
          </a:p>
        </p:txBody>
      </p:sp>
      <p:pic>
        <p:nvPicPr>
          <p:cNvPr id="512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99592" y="764704"/>
            <a:ext cx="441535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051720" y="2505178"/>
            <a:ext cx="1008112" cy="456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794420" y="4301807"/>
            <a:ext cx="7594004" cy="954107"/>
          </a:xfrm>
          <a:prstGeom prst="rect">
            <a:avLst/>
          </a:prstGeom>
          <a:noFill/>
        </p:spPr>
        <p:txBody>
          <a:bodyPr wrap="square" rtlCol="0">
            <a:spAutoFit/>
          </a:bodyPr>
          <a:lstStyle/>
          <a:p>
            <a:endParaRPr lang="tr-TR" sz="1400" dirty="0"/>
          </a:p>
          <a:p>
            <a:r>
              <a:rPr lang="tr-TR" sz="1400" dirty="0">
                <a:latin typeface="Verdana" panose="020B0604030504040204" pitchFamily="34" charset="0"/>
                <a:ea typeface="Verdana" panose="020B0604030504040204" pitchFamily="34" charset="0"/>
                <a:cs typeface="Verdana" panose="020B0604030504040204" pitchFamily="34" charset="0"/>
              </a:rPr>
              <a:t>e-YMM Tasdik Raporları giriş </a:t>
            </a:r>
            <a:r>
              <a:rPr lang="tr-TR" sz="1400" dirty="0" smtClean="0">
                <a:latin typeface="Verdana" panose="020B0604030504040204" pitchFamily="34" charset="0"/>
                <a:ea typeface="Verdana" panose="020B0604030504040204" pitchFamily="34" charset="0"/>
                <a:cs typeface="Verdana" panose="020B0604030504040204" pitchFamily="34" charset="0"/>
              </a:rPr>
              <a:t>ekranına erişim için </a:t>
            </a:r>
            <a:r>
              <a:rPr lang="tr-TR" sz="1400" dirty="0">
                <a:latin typeface="Verdana" panose="020B0604030504040204" pitchFamily="34" charset="0"/>
                <a:ea typeface="Verdana" panose="020B0604030504040204" pitchFamily="34" charset="0"/>
                <a:cs typeface="Verdana" panose="020B0604030504040204" pitchFamily="34" charset="0"/>
              </a:rPr>
              <a:t>İnternet Vergi Dairesine girildikten sonra e-YMM Tasdik Raporu İşlemleri menüsünden </a:t>
            </a:r>
            <a:r>
              <a:rPr lang="tr-TR" sz="1400" dirty="0" smtClean="0">
                <a:latin typeface="Verdana" panose="020B0604030504040204" pitchFamily="34" charset="0"/>
                <a:ea typeface="Verdana" panose="020B0604030504040204" pitchFamily="34" charset="0"/>
                <a:cs typeface="Verdana" panose="020B0604030504040204" pitchFamily="34" charset="0"/>
              </a:rPr>
              <a:t>giriş yapılmaktadır.  </a:t>
            </a:r>
            <a:endParaRPr lang="tr-TR" sz="1400" dirty="0">
              <a:latin typeface="Verdana" panose="020B0604030504040204" pitchFamily="34" charset="0"/>
              <a:ea typeface="Verdana" panose="020B0604030504040204" pitchFamily="34" charset="0"/>
              <a:cs typeface="Verdana" panose="020B0604030504040204" pitchFamily="34" charset="0"/>
            </a:endParaRPr>
          </a:p>
          <a:p>
            <a:r>
              <a:rPr lang="tr-TR" sz="1400" dirty="0" smtClean="0">
                <a:latin typeface="Verdana" panose="020B0604030504040204" pitchFamily="34" charset="0"/>
                <a:ea typeface="Verdana" panose="020B0604030504040204" pitchFamily="34" charset="0"/>
                <a:cs typeface="Verdana" panose="020B0604030504040204" pitchFamily="34" charset="0"/>
              </a:rPr>
              <a:t> </a:t>
            </a:r>
            <a:endParaRPr lang="tr-TR"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6"/>
          <p:cNvGrpSpPr>
            <a:grpSpLocks noChangeAspect="1"/>
          </p:cNvGrpSpPr>
          <p:nvPr/>
        </p:nvGrpSpPr>
        <p:grpSpPr bwMode="auto">
          <a:xfrm>
            <a:off x="5491163" y="1211263"/>
            <a:ext cx="3241675" cy="2587625"/>
            <a:chOff x="3459" y="763"/>
            <a:chExt cx="2042" cy="1630"/>
          </a:xfrm>
        </p:grpSpPr>
        <p:sp>
          <p:nvSpPr>
            <p:cNvPr id="6" name="AutoShape 5"/>
            <p:cNvSpPr>
              <a:spLocks noChangeAspect="1" noChangeArrowheads="1" noTextEdit="1"/>
            </p:cNvSpPr>
            <p:nvPr/>
          </p:nvSpPr>
          <p:spPr bwMode="auto">
            <a:xfrm>
              <a:off x="3459" y="763"/>
              <a:ext cx="2042" cy="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59" y="763"/>
              <a:ext cx="2045"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9705315"/>
      </p:ext>
    </p:extLst>
  </p:cSld>
  <p:clrMapOvr>
    <a:masterClrMapping/>
  </p:clrMapOvr>
  <p:transition spd="slow" advTm="6062">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e-YMM Sistemi </a:t>
            </a:r>
          </a:p>
        </p:txBody>
      </p:sp>
      <p:sp>
        <p:nvSpPr>
          <p:cNvPr id="2" name="Metin kutusu 1"/>
          <p:cNvSpPr txBox="1"/>
          <p:nvPr/>
        </p:nvSpPr>
        <p:spPr>
          <a:xfrm>
            <a:off x="683568" y="530383"/>
            <a:ext cx="8136904" cy="7294305"/>
          </a:xfrm>
          <a:prstGeom prst="rect">
            <a:avLst/>
          </a:prstGeom>
          <a:noFill/>
        </p:spPr>
        <p:txBody>
          <a:bodyPr wrap="square" rtlCol="0">
            <a:spAutoFit/>
          </a:bodyPr>
          <a:lstStyle/>
          <a:p>
            <a:pPr algn="ctr"/>
            <a:r>
              <a:rPr lang="tr-TR" sz="1600" b="1" u="sng" dirty="0" smtClean="0">
                <a:latin typeface="Verdana" panose="020B0604030504040204" pitchFamily="34" charset="0"/>
                <a:ea typeface="Verdana" panose="020B0604030504040204" pitchFamily="34" charset="0"/>
                <a:cs typeface="Verdana" panose="020B0604030504040204" pitchFamily="34" charset="0"/>
              </a:rPr>
              <a:t>e-YMM </a:t>
            </a:r>
            <a:r>
              <a:rPr lang="tr-TR" sz="1600" b="1" u="sng" dirty="0">
                <a:latin typeface="Verdana" panose="020B0604030504040204" pitchFamily="34" charset="0"/>
                <a:ea typeface="Verdana" panose="020B0604030504040204" pitchFamily="34" charset="0"/>
                <a:cs typeface="Verdana" panose="020B0604030504040204" pitchFamily="34" charset="0"/>
              </a:rPr>
              <a:t>Tasdik Raporları </a:t>
            </a:r>
            <a:r>
              <a:rPr lang="tr-TR" sz="1600" b="1" u="sng" dirty="0" smtClean="0">
                <a:latin typeface="Verdana" panose="020B0604030504040204" pitchFamily="34" charset="0"/>
                <a:ea typeface="Verdana" panose="020B0604030504040204" pitchFamily="34" charset="0"/>
                <a:cs typeface="Verdana" panose="020B0604030504040204" pitchFamily="34" charset="0"/>
              </a:rPr>
              <a:t>Menüsü Girişi ile İlgili Önemli Noktalar</a:t>
            </a:r>
            <a:r>
              <a:rPr lang="tr-TR" sz="1600" b="1" dirty="0" smtClean="0">
                <a:latin typeface="Verdana" panose="020B0604030504040204" pitchFamily="34" charset="0"/>
                <a:ea typeface="Verdana" panose="020B0604030504040204" pitchFamily="34" charset="0"/>
                <a:cs typeface="Verdana" panose="020B0604030504040204" pitchFamily="34" charset="0"/>
              </a:rPr>
              <a:t> </a:t>
            </a:r>
          </a:p>
          <a:p>
            <a:pPr algn="just"/>
            <a:endParaRPr lang="tr-TR"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400" dirty="0">
                <a:latin typeface="Verdana" panose="020B0604030504040204" pitchFamily="34" charset="0"/>
                <a:ea typeface="Verdana" panose="020B0604030504040204" pitchFamily="34" charset="0"/>
                <a:cs typeface="Verdana" panose="020B0604030504040204" pitchFamily="34" charset="0"/>
              </a:rPr>
              <a:t>Yeminli Mali Müşavirlik Hizmetleri faaliyetinde </a:t>
            </a:r>
            <a:r>
              <a:rPr lang="tr-TR" sz="1400" dirty="0" smtClean="0">
                <a:latin typeface="Verdana" panose="020B0604030504040204" pitchFamily="34" charset="0"/>
                <a:ea typeface="Verdana" panose="020B0604030504040204" pitchFamily="34" charset="0"/>
                <a:cs typeface="Verdana" panose="020B0604030504040204" pitchFamily="34" charset="0"/>
              </a:rPr>
              <a:t>bulunan </a:t>
            </a:r>
            <a:r>
              <a:rPr lang="tr-TR" sz="1400" b="1" dirty="0" smtClean="0">
                <a:latin typeface="Verdana" panose="020B0604030504040204" pitchFamily="34" charset="0"/>
                <a:ea typeface="Verdana" panose="020B0604030504040204" pitchFamily="34" charset="0"/>
                <a:cs typeface="Verdana" panose="020B0604030504040204" pitchFamily="34" charset="0"/>
              </a:rPr>
              <a:t>ŞİRKETLERİN</a:t>
            </a:r>
            <a:r>
              <a:rPr lang="tr-TR" sz="1400" dirty="0" smtClean="0">
                <a:latin typeface="Verdana" panose="020B0604030504040204" pitchFamily="34" charset="0"/>
                <a:ea typeface="Verdana" panose="020B0604030504040204" pitchFamily="34" charset="0"/>
                <a:cs typeface="Verdana" panose="020B0604030504040204" pitchFamily="34" charset="0"/>
              </a:rPr>
              <a:t>, şirkete ait kullanıcı kodu-parola ve şifresi ile e-YMM Tasdik Raporları menüsüne erişim sağlamaları mümkün değildir. </a:t>
            </a:r>
          </a:p>
          <a:p>
            <a:pPr marL="285750" indent="-285750" algn="just">
              <a:buFont typeface="Wingdings" panose="05000000000000000000" pitchFamily="2" charset="2"/>
              <a:buChar char="Ø"/>
            </a:pPr>
            <a:endParaRPr lang="tr-TR" sz="12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400" dirty="0">
                <a:latin typeface="Verdana" panose="020B0604030504040204" pitchFamily="34" charset="0"/>
                <a:ea typeface="Verdana" panose="020B0604030504040204" pitchFamily="34" charset="0"/>
                <a:cs typeface="Verdana" panose="020B0604030504040204" pitchFamily="34" charset="0"/>
              </a:rPr>
              <a:t>Yeminli Mali Müşavirler e-YMM Tasdik Raporları menüsünde yer alan </a:t>
            </a:r>
            <a:r>
              <a:rPr lang="tr-TR" sz="1400" b="1" dirty="0">
                <a:latin typeface="Verdana" panose="020B0604030504040204" pitchFamily="34" charset="0"/>
                <a:ea typeface="Verdana" panose="020B0604030504040204" pitchFamily="34" charset="0"/>
                <a:cs typeface="Verdana" panose="020B0604030504040204" pitchFamily="34" charset="0"/>
              </a:rPr>
              <a:t>tüm iş ve işlemleri</a:t>
            </a:r>
            <a:r>
              <a:rPr lang="tr-TR" sz="1400" dirty="0">
                <a:latin typeface="Verdana" panose="020B0604030504040204" pitchFamily="34" charset="0"/>
                <a:ea typeface="Verdana" panose="020B0604030504040204" pitchFamily="34" charset="0"/>
                <a:cs typeface="Verdana" panose="020B0604030504040204" pitchFamily="34" charset="0"/>
              </a:rPr>
              <a:t> yerine getirebileceklerdir. </a:t>
            </a:r>
            <a:r>
              <a:rPr lang="tr-TR" sz="1400" dirty="0" smtClean="0">
                <a:latin typeface="Verdana" panose="020B0604030504040204" pitchFamily="34" charset="0"/>
                <a:ea typeface="Verdana" panose="020B0604030504040204" pitchFamily="34" charset="0"/>
                <a:cs typeface="Verdana" panose="020B0604030504040204" pitchFamily="34" charset="0"/>
              </a:rPr>
              <a:t>Yetki tanımladıkları </a:t>
            </a:r>
            <a:r>
              <a:rPr lang="tr-TR" sz="1400" dirty="0">
                <a:latin typeface="Verdana" panose="020B0604030504040204" pitchFamily="34" charset="0"/>
                <a:ea typeface="Verdana" panose="020B0604030504040204" pitchFamily="34" charset="0"/>
                <a:cs typeface="Verdana" panose="020B0604030504040204" pitchFamily="34" charset="0"/>
              </a:rPr>
              <a:t>Alt </a:t>
            </a:r>
            <a:r>
              <a:rPr lang="tr-TR" sz="1400" dirty="0" smtClean="0">
                <a:latin typeface="Verdana" panose="020B0604030504040204" pitchFamily="34" charset="0"/>
                <a:ea typeface="Verdana" panose="020B0604030504040204" pitchFamily="34" charset="0"/>
                <a:cs typeface="Verdana" panose="020B0604030504040204" pitchFamily="34" charset="0"/>
              </a:rPr>
              <a:t>Kullanıcılar </a:t>
            </a:r>
            <a:r>
              <a:rPr lang="tr-TR" sz="1400" b="1" dirty="0">
                <a:latin typeface="Verdana" panose="020B0604030504040204" pitchFamily="34" charset="0"/>
                <a:ea typeface="Verdana" panose="020B0604030504040204" pitchFamily="34" charset="0"/>
                <a:cs typeface="Verdana" panose="020B0604030504040204" pitchFamily="34" charset="0"/>
              </a:rPr>
              <a:t>e-imzalama</a:t>
            </a:r>
            <a:r>
              <a:rPr lang="tr-TR" sz="1400" dirty="0">
                <a:latin typeface="Verdana" panose="020B0604030504040204" pitchFamily="34" charset="0"/>
                <a:ea typeface="Verdana" panose="020B0604030504040204" pitchFamily="34" charset="0"/>
                <a:cs typeface="Verdana" panose="020B0604030504040204" pitchFamily="34" charset="0"/>
              </a:rPr>
              <a:t> ve e-imzalanmış rapor için vergi dairesine </a:t>
            </a:r>
            <a:r>
              <a:rPr lang="tr-TR" sz="1400" b="1" dirty="0">
                <a:latin typeface="Verdana" panose="020B0604030504040204" pitchFamily="34" charset="0"/>
                <a:ea typeface="Verdana" panose="020B0604030504040204" pitchFamily="34" charset="0"/>
                <a:cs typeface="Verdana" panose="020B0604030504040204" pitchFamily="34" charset="0"/>
              </a:rPr>
              <a:t>iptal dilekçesi </a:t>
            </a:r>
            <a:r>
              <a:rPr lang="tr-TR" sz="1400" dirty="0">
                <a:latin typeface="Verdana" panose="020B0604030504040204" pitchFamily="34" charset="0"/>
                <a:ea typeface="Verdana" panose="020B0604030504040204" pitchFamily="34" charset="0"/>
                <a:cs typeface="Verdana" panose="020B0604030504040204" pitchFamily="34" charset="0"/>
              </a:rPr>
              <a:t>gönderme işlemi </a:t>
            </a:r>
            <a:r>
              <a:rPr lang="tr-TR" sz="1400" b="1" dirty="0">
                <a:latin typeface="Verdana" panose="020B0604030504040204" pitchFamily="34" charset="0"/>
                <a:ea typeface="Verdana" panose="020B0604030504040204" pitchFamily="34" charset="0"/>
                <a:cs typeface="Verdana" panose="020B0604030504040204" pitchFamily="34" charset="0"/>
              </a:rPr>
              <a:t>hariç</a:t>
            </a:r>
            <a:r>
              <a:rPr lang="tr-TR" sz="1400" dirty="0">
                <a:latin typeface="Verdana" panose="020B0604030504040204" pitchFamily="34" charset="0"/>
                <a:ea typeface="Verdana" panose="020B0604030504040204" pitchFamily="34" charset="0"/>
                <a:cs typeface="Verdana" panose="020B0604030504040204" pitchFamily="34" charset="0"/>
              </a:rPr>
              <a:t> rapora ilişkin tüm iş ve işlemleri yerine getirebilecektir.	</a:t>
            </a:r>
            <a:endParaRPr lang="tr-TR"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endParaRPr lang="tr-TR" sz="12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400" dirty="0" smtClean="0">
                <a:latin typeface="Verdana" panose="020B0604030504040204" pitchFamily="34" charset="0"/>
                <a:ea typeface="Verdana" panose="020B0604030504040204" pitchFamily="34" charset="0"/>
                <a:cs typeface="Verdana" panose="020B0604030504040204" pitchFamily="34" charset="0"/>
              </a:rPr>
              <a:t>Yeminli Mali Müşavirlik Hizmetleri faaliyetinde bulunan gerçek kişilerin kullanıcı kodu-parola ve şifre yetkisinin "</a:t>
            </a:r>
            <a:r>
              <a:rPr lang="tr-TR" sz="1400" b="1" dirty="0" smtClean="0">
                <a:latin typeface="Verdana" panose="020B0604030504040204" pitchFamily="34" charset="0"/>
                <a:ea typeface="Verdana" panose="020B0604030504040204" pitchFamily="34" charset="0"/>
                <a:cs typeface="Verdana" panose="020B0604030504040204" pitchFamily="34" charset="0"/>
              </a:rPr>
              <a:t>Meslek Mensubu/YMM</a:t>
            </a:r>
            <a:r>
              <a:rPr lang="tr-TR" sz="1400" dirty="0">
                <a:latin typeface="Verdana" panose="020B0604030504040204" pitchFamily="34" charset="0"/>
                <a:ea typeface="Verdana" panose="020B0604030504040204" pitchFamily="34" charset="0"/>
                <a:cs typeface="Verdana" panose="020B0604030504040204" pitchFamily="34" charset="0"/>
              </a:rPr>
              <a:t>" olması gerekmektedir. </a:t>
            </a:r>
            <a:r>
              <a:rPr lang="tr-TR" sz="1400" dirty="0" smtClean="0">
                <a:latin typeface="Verdana" panose="020B0604030504040204" pitchFamily="34" charset="0"/>
                <a:ea typeface="Verdana" panose="020B0604030504040204" pitchFamily="34" charset="0"/>
                <a:cs typeface="Verdana" panose="020B0604030504040204" pitchFamily="34" charset="0"/>
              </a:rPr>
              <a:t>Yetki </a:t>
            </a:r>
            <a:r>
              <a:rPr lang="tr-TR" sz="1400" dirty="0">
                <a:latin typeface="Verdana" panose="020B0604030504040204" pitchFamily="34" charset="0"/>
                <a:ea typeface="Verdana" panose="020B0604030504040204" pitchFamily="34" charset="0"/>
                <a:cs typeface="Verdana" panose="020B0604030504040204" pitchFamily="34" charset="0"/>
              </a:rPr>
              <a:t>tanımlamasının "Meslek Mensubu/YMM" olması durumunda herhangi bir işleme gerek kalmaksızın </a:t>
            </a:r>
            <a:r>
              <a:rPr lang="tr-TR" sz="1400" dirty="0" smtClean="0">
                <a:latin typeface="Verdana" panose="020B0604030504040204" pitchFamily="34" charset="0"/>
                <a:ea typeface="Verdana" panose="020B0604030504040204" pitchFamily="34" charset="0"/>
                <a:cs typeface="Verdana" panose="020B0604030504040204" pitchFamily="34" charset="0"/>
              </a:rPr>
              <a:t>e-YMM menüsüne </a:t>
            </a:r>
            <a:r>
              <a:rPr lang="tr-TR" sz="1400" dirty="0">
                <a:latin typeface="Verdana" panose="020B0604030504040204" pitchFamily="34" charset="0"/>
                <a:ea typeface="Verdana" panose="020B0604030504040204" pitchFamily="34" charset="0"/>
                <a:cs typeface="Verdana" panose="020B0604030504040204" pitchFamily="34" charset="0"/>
              </a:rPr>
              <a:t>erişim sağlanabilecek olup, menüye erişim sağlanamaması durumunda bağlı olduğu vergi dairesine dilekçe ile başvurmaları ve vergi dairesi tarafından yetki tanımlamasının </a:t>
            </a:r>
            <a:r>
              <a:rPr lang="tr-TR" sz="1400" b="1" dirty="0">
                <a:latin typeface="Verdana" panose="020B0604030504040204" pitchFamily="34" charset="0"/>
                <a:ea typeface="Verdana" panose="020B0604030504040204" pitchFamily="34" charset="0"/>
                <a:cs typeface="Verdana" panose="020B0604030504040204" pitchFamily="34" charset="0"/>
              </a:rPr>
              <a:t>"Meslek Mensubu/YMM"</a:t>
            </a:r>
            <a:r>
              <a:rPr lang="tr-TR" sz="1400" dirty="0">
                <a:latin typeface="Verdana" panose="020B0604030504040204" pitchFamily="34" charset="0"/>
                <a:ea typeface="Verdana" panose="020B0604030504040204" pitchFamily="34" charset="0"/>
                <a:cs typeface="Verdana" panose="020B0604030504040204" pitchFamily="34" charset="0"/>
              </a:rPr>
              <a:t> olarak değiştirilmesi gerekmektedir</a:t>
            </a:r>
            <a:r>
              <a:rPr lang="tr-TR" sz="1400"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gn="just">
              <a:buFont typeface="Wingdings" panose="05000000000000000000" pitchFamily="2" charset="2"/>
              <a:buChar char="Ø"/>
            </a:pPr>
            <a:endParaRPr lang="tr-TR" sz="12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tr-TR" sz="1400" dirty="0">
                <a:latin typeface="Verdana" panose="020B0604030504040204" pitchFamily="34" charset="0"/>
                <a:ea typeface="Verdana" panose="020B0604030504040204" pitchFamily="34" charset="0"/>
                <a:cs typeface="Verdana" panose="020B0604030504040204" pitchFamily="34" charset="0"/>
              </a:rPr>
              <a:t>Yeminli Mali Müşavirlerin YMM Büro Çalışanları Girişi bölümünden kaydettiği büro personelleri “Rapor Düzenleme Yetkisi” ekranına otomatik olarak gelmektedir. Yeminli Mali Müşavirler rapor düzenleme yetkisi vermek istedikleri alt kullanıcılara düzenlemesini istedikleri rapor türünü seçerek yetkilendirme yapabilmektedir</a:t>
            </a:r>
            <a:r>
              <a:rPr lang="tr-TR" sz="1400"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gn="just">
              <a:buFont typeface="Wingdings" panose="05000000000000000000" pitchFamily="2" charset="2"/>
              <a:buChar char="Ø"/>
            </a:pPr>
            <a:endParaRPr lang="tr-TR" sz="8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1400" i="1" dirty="0" smtClean="0">
                <a:latin typeface="Verdana" panose="020B0604030504040204" pitchFamily="34" charset="0"/>
                <a:ea typeface="Verdana" panose="020B0604030504040204" pitchFamily="34" charset="0"/>
                <a:cs typeface="Verdana" panose="020B0604030504040204" pitchFamily="34" charset="0"/>
              </a:rPr>
              <a:t>(</a:t>
            </a:r>
            <a:r>
              <a:rPr lang="tr-TR" sz="1400" i="1" dirty="0"/>
              <a:t>Yeminli mali müşavirin internet vergi dairesinden tanımlayacağı Alt Kullanıcıların da rapora işlem tesis </a:t>
            </a:r>
            <a:r>
              <a:rPr lang="tr-TR" sz="1400" i="1" dirty="0" smtClean="0"/>
              <a:t>    edebilmesi </a:t>
            </a:r>
            <a:r>
              <a:rPr lang="tr-TR" sz="1400" i="1" dirty="0"/>
              <a:t>için kendilerine ait Kullanıcı kodu-parola ve şifrelerinin olması gerekmektedir. Alt Kullanıcılar şifrelerini hem İnteraktif Vergi Dairesi üzerinden (</a:t>
            </a:r>
            <a:r>
              <a:rPr lang="tr-TR" sz="1400" b="1" i="1" dirty="0"/>
              <a:t>https://ivd.gib.gov.tr</a:t>
            </a:r>
            <a:r>
              <a:rPr lang="tr-TR" sz="1400" i="1" dirty="0"/>
              <a:t>) hem de herhangi bir vergi dairesinden temin edebileceklerdir</a:t>
            </a:r>
            <a:r>
              <a:rPr lang="tr-TR" sz="1400" i="1" dirty="0" smtClean="0"/>
              <a:t>.)</a:t>
            </a:r>
            <a:endParaRPr lang="tr-TR" sz="14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endParaRPr lang="tr-TR"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endParaRPr lang="tr-TR"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endParaRPr lang="tr-TR"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endParaRPr lang="tr-TR"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endParaRPr lang="tr-TR"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4743675"/>
      </p:ext>
    </p:extLst>
  </p:cSld>
  <p:clrMapOvr>
    <a:masterClrMapping/>
  </p:clrMapOvr>
  <p:transition spd="slow" advTm="6062">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e-YMM Sistemi </a:t>
            </a:r>
          </a:p>
        </p:txBody>
      </p:sp>
      <p:sp>
        <p:nvSpPr>
          <p:cNvPr id="3" name="Dikdörtgen 2"/>
          <p:cNvSpPr/>
          <p:nvPr/>
        </p:nvSpPr>
        <p:spPr>
          <a:xfrm>
            <a:off x="967046" y="836712"/>
            <a:ext cx="7632848" cy="923330"/>
          </a:xfrm>
          <a:prstGeom prst="rect">
            <a:avLst/>
          </a:prstGeom>
        </p:spPr>
        <p:txBody>
          <a:bodyPr wrap="square">
            <a:spAutoFit/>
          </a:bodyPr>
          <a:lstStyle/>
          <a:p>
            <a:pPr algn="just"/>
            <a:r>
              <a:rPr lang="tr-TR" dirty="0" smtClean="0"/>
              <a:t>e-YMM </a:t>
            </a:r>
            <a:r>
              <a:rPr lang="tr-TR" dirty="0"/>
              <a:t>Tasdik Raporları giriş ekranının sol bölümünde menüler yer almaktadır. Menülerin olduğu ekranın açılıp-kapatılabilmesi için sağ üst köşede yer alan butona tıklanması gerekmektedir. </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9632" y="1889125"/>
            <a:ext cx="32797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289320"/>
      </p:ext>
    </p:extLst>
  </p:cSld>
  <p:clrMapOvr>
    <a:masterClrMapping/>
  </p:clrMapOvr>
  <p:transition spd="slow" advTm="6062">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9592" y="1052736"/>
            <a:ext cx="7161485" cy="500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952883" y="580038"/>
            <a:ext cx="7773604" cy="369332"/>
          </a:xfrm>
          <a:prstGeom prst="rect">
            <a:avLst/>
          </a:prstGeom>
          <a:noFill/>
        </p:spPr>
        <p:txBody>
          <a:bodyPr wrap="square" rtlCol="0">
            <a:spAutoFit/>
          </a:bodyPr>
          <a:lstStyle/>
          <a:p>
            <a:pPr marL="285750" indent="-285750">
              <a:buBlip>
                <a:blip r:embed="rId5"/>
              </a:buBlip>
            </a:pPr>
            <a:r>
              <a:rPr lang="tr-TR" b="1" dirty="0" smtClean="0">
                <a:latin typeface="Verdana" panose="020B0604030504040204" pitchFamily="34" charset="0"/>
                <a:ea typeface="Verdana" panose="020B0604030504040204" pitchFamily="34" charset="0"/>
                <a:cs typeface="Verdana" panose="020B0604030504040204" pitchFamily="34" charset="0"/>
              </a:rPr>
              <a:t>Tam Tasdik Rapor Oluşturulmasında Önemli Noktalar</a:t>
            </a:r>
            <a:endParaRPr lang="tr-T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3316218"/>
      </p:ext>
    </p:extLst>
  </p:cSld>
  <p:clrMapOvr>
    <a:masterClrMapping/>
  </p:clrMapOvr>
  <p:transition spd="slow" advTm="6062">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19672" y="908720"/>
            <a:ext cx="7272808" cy="2664296"/>
          </a:xfrm>
        </p:spPr>
        <p:txBody>
          <a:bodyPr>
            <a:normAutofit fontScale="90000"/>
          </a:bodyPr>
          <a:lstStyle/>
          <a:p>
            <a:pPr algn="ctr"/>
            <a:r>
              <a:rPr lang="tr-T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rPr>
              <a:t>YMM </a:t>
            </a:r>
            <a:r>
              <a:rPr lang="tr-T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rPr>
              <a:t>TASDİK RAPORLARININ ELEKTRONİK ORTAMDA GÖNDERİLMESİ </a:t>
            </a: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36221" y="5805264"/>
            <a:ext cx="1612310"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44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sp>
        <p:nvSpPr>
          <p:cNvPr id="5" name="Metin kutusu 4"/>
          <p:cNvSpPr txBox="1"/>
          <p:nvPr/>
        </p:nvSpPr>
        <p:spPr>
          <a:xfrm>
            <a:off x="924393" y="504055"/>
            <a:ext cx="7773604" cy="369332"/>
          </a:xfrm>
          <a:prstGeom prst="rect">
            <a:avLst/>
          </a:prstGeom>
          <a:noFill/>
        </p:spPr>
        <p:txBody>
          <a:bodyPr wrap="square" rtlCol="0">
            <a:spAutoFit/>
          </a:bodyPr>
          <a:lstStyle/>
          <a:p>
            <a:pPr marL="285750" indent="-285750">
              <a:buBlip>
                <a:blip r:embed="rId4"/>
              </a:buBlip>
            </a:pPr>
            <a:r>
              <a:rPr lang="tr-TR" b="1" dirty="0" smtClean="0">
                <a:latin typeface="Verdana" panose="020B0604030504040204" pitchFamily="34" charset="0"/>
                <a:ea typeface="Verdana" panose="020B0604030504040204" pitchFamily="34" charset="0"/>
                <a:cs typeface="Verdana" panose="020B0604030504040204" pitchFamily="34" charset="0"/>
              </a:rPr>
              <a:t>Tam Tasdik Rapor Oluşturulmasında Önemli Noktalar</a:t>
            </a:r>
            <a:endParaRPr lang="tr-TR" b="1"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6"/>
          <p:cNvGrpSpPr>
            <a:grpSpLocks noChangeAspect="1"/>
          </p:cNvGrpSpPr>
          <p:nvPr/>
        </p:nvGrpSpPr>
        <p:grpSpPr bwMode="auto">
          <a:xfrm>
            <a:off x="738464" y="1974850"/>
            <a:ext cx="8137525" cy="1712913"/>
            <a:chOff x="521" y="1244"/>
            <a:chExt cx="5126" cy="1079"/>
          </a:xfrm>
        </p:grpSpPr>
        <p:sp>
          <p:nvSpPr>
            <p:cNvPr id="7" name="AutoShape 5"/>
            <p:cNvSpPr>
              <a:spLocks noChangeAspect="1" noChangeArrowheads="1" noTextEdit="1"/>
            </p:cNvSpPr>
            <p:nvPr/>
          </p:nvSpPr>
          <p:spPr bwMode="auto">
            <a:xfrm>
              <a:off x="521" y="1244"/>
              <a:ext cx="5126"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4103"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1" y="1244"/>
              <a:ext cx="5131" cy="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0"/>
          <p:cNvGrpSpPr>
            <a:grpSpLocks noChangeAspect="1"/>
          </p:cNvGrpSpPr>
          <p:nvPr/>
        </p:nvGrpSpPr>
        <p:grpSpPr bwMode="auto">
          <a:xfrm>
            <a:off x="871165" y="3582113"/>
            <a:ext cx="7855322" cy="2123546"/>
            <a:chOff x="409" y="2341"/>
            <a:chExt cx="5238" cy="1416"/>
          </a:xfrm>
        </p:grpSpPr>
        <p:sp>
          <p:nvSpPr>
            <p:cNvPr id="9" name="AutoShape 9"/>
            <p:cNvSpPr>
              <a:spLocks noChangeAspect="1" noChangeArrowheads="1" noTextEdit="1"/>
            </p:cNvSpPr>
            <p:nvPr/>
          </p:nvSpPr>
          <p:spPr bwMode="auto">
            <a:xfrm>
              <a:off x="409" y="2341"/>
              <a:ext cx="5238"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4107"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9" y="2341"/>
              <a:ext cx="5244"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Metin kutusu 9"/>
          <p:cNvSpPr txBox="1"/>
          <p:nvPr/>
        </p:nvSpPr>
        <p:spPr>
          <a:xfrm>
            <a:off x="1109896" y="1411814"/>
            <a:ext cx="7193359" cy="369332"/>
          </a:xfrm>
          <a:prstGeom prst="rect">
            <a:avLst/>
          </a:prstGeom>
          <a:noFill/>
        </p:spPr>
        <p:txBody>
          <a:bodyPr wrap="square" rtlCol="0">
            <a:spAutoFit/>
          </a:bodyPr>
          <a:lstStyle/>
          <a:p>
            <a:pPr algn="ctr"/>
            <a:r>
              <a:rPr lang="tr-TR" dirty="0"/>
              <a:t>Tam Tasdik Raporu </a:t>
            </a:r>
            <a:r>
              <a:rPr lang="tr-TR" dirty="0" smtClean="0"/>
              <a:t>oluşturulmasında özellikli durumlar.</a:t>
            </a:r>
            <a:endParaRPr lang="tr-TR" dirty="0"/>
          </a:p>
        </p:txBody>
      </p:sp>
    </p:spTree>
    <p:extLst>
      <p:ext uri="{BB962C8B-B14F-4D97-AF65-F5344CB8AC3E}">
        <p14:creationId xmlns:p14="http://schemas.microsoft.com/office/powerpoint/2010/main" val="2196673760"/>
      </p:ext>
    </p:extLst>
  </p:cSld>
  <p:clrMapOvr>
    <a:masterClrMapping/>
  </p:clrMapOvr>
  <p:transition spd="slow" advTm="6062">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sp>
        <p:nvSpPr>
          <p:cNvPr id="5" name="Metin kutusu 4"/>
          <p:cNvSpPr txBox="1"/>
          <p:nvPr/>
        </p:nvSpPr>
        <p:spPr>
          <a:xfrm>
            <a:off x="942797" y="504055"/>
            <a:ext cx="7773604" cy="369332"/>
          </a:xfrm>
          <a:prstGeom prst="rect">
            <a:avLst/>
          </a:prstGeom>
          <a:noFill/>
        </p:spPr>
        <p:txBody>
          <a:bodyPr wrap="square" rtlCol="0">
            <a:spAutoFit/>
          </a:bodyPr>
          <a:lstStyle/>
          <a:p>
            <a:pPr marL="285750" indent="-285750">
              <a:buBlip>
                <a:blip r:embed="rId4"/>
              </a:buBlip>
            </a:pPr>
            <a:r>
              <a:rPr lang="tr-TR" b="1" dirty="0" smtClean="0">
                <a:latin typeface="Verdana" panose="020B0604030504040204" pitchFamily="34" charset="0"/>
                <a:ea typeface="Verdana" panose="020B0604030504040204" pitchFamily="34" charset="0"/>
                <a:cs typeface="Verdana" panose="020B0604030504040204" pitchFamily="34" charset="0"/>
              </a:rPr>
              <a:t>Tam Tasdik Rapor Oluşturulmasında Önemli Noktalar</a:t>
            </a:r>
            <a:endParaRPr lang="tr-TR" b="1" dirty="0">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5"/>
          <p:cNvGrpSpPr>
            <a:grpSpLocks noChangeAspect="1"/>
          </p:cNvGrpSpPr>
          <p:nvPr/>
        </p:nvGrpSpPr>
        <p:grpSpPr bwMode="auto">
          <a:xfrm>
            <a:off x="657649" y="1781146"/>
            <a:ext cx="8334375" cy="2019300"/>
            <a:chOff x="255" y="1524"/>
            <a:chExt cx="5250" cy="1272"/>
          </a:xfrm>
        </p:grpSpPr>
        <p:sp>
          <p:nvSpPr>
            <p:cNvPr id="3" name="AutoShape 4"/>
            <p:cNvSpPr>
              <a:spLocks noChangeAspect="1" noChangeArrowheads="1" noTextEdit="1"/>
            </p:cNvSpPr>
            <p:nvPr/>
          </p:nvSpPr>
          <p:spPr bwMode="auto">
            <a:xfrm>
              <a:off x="255" y="1524"/>
              <a:ext cx="5250"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 y="1524"/>
              <a:ext cx="5256"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Metin kutusu 8"/>
          <p:cNvSpPr txBox="1"/>
          <p:nvPr/>
        </p:nvSpPr>
        <p:spPr>
          <a:xfrm>
            <a:off x="1109896" y="1227148"/>
            <a:ext cx="7193359" cy="369332"/>
          </a:xfrm>
          <a:prstGeom prst="rect">
            <a:avLst/>
          </a:prstGeom>
          <a:noFill/>
        </p:spPr>
        <p:txBody>
          <a:bodyPr wrap="square" rtlCol="0">
            <a:spAutoFit/>
          </a:bodyPr>
          <a:lstStyle/>
          <a:p>
            <a:pPr algn="ctr"/>
            <a:r>
              <a:rPr lang="tr-TR" dirty="0"/>
              <a:t>Tam Tasdik Raporu </a:t>
            </a:r>
            <a:r>
              <a:rPr lang="tr-TR" dirty="0" smtClean="0"/>
              <a:t>oluşturulmasında özellikli durumlar.</a:t>
            </a:r>
            <a:endParaRPr lang="tr-TR" dirty="0"/>
          </a:p>
        </p:txBody>
      </p:sp>
    </p:spTree>
    <p:extLst>
      <p:ext uri="{BB962C8B-B14F-4D97-AF65-F5344CB8AC3E}">
        <p14:creationId xmlns:p14="http://schemas.microsoft.com/office/powerpoint/2010/main" val="1840669671"/>
      </p:ext>
    </p:extLst>
  </p:cSld>
  <p:clrMapOvr>
    <a:masterClrMapping/>
  </p:clrMapOvr>
  <p:transition spd="slow" advTm="6062">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pic>
        <p:nvPicPr>
          <p:cNvPr id="7175"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2090" y="692695"/>
            <a:ext cx="8451910" cy="550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5546"/>
      </p:ext>
    </p:extLst>
  </p:cSld>
  <p:clrMapOvr>
    <a:masterClrMapping/>
  </p:clrMapOvr>
  <p:transition spd="slow" advTm="6062">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grpSp>
        <p:nvGrpSpPr>
          <p:cNvPr id="2" name="Group 5"/>
          <p:cNvGrpSpPr>
            <a:grpSpLocks noChangeAspect="1"/>
          </p:cNvGrpSpPr>
          <p:nvPr/>
        </p:nvGrpSpPr>
        <p:grpSpPr bwMode="auto">
          <a:xfrm>
            <a:off x="899591" y="674428"/>
            <a:ext cx="7949325" cy="5482603"/>
            <a:chOff x="231" y="333"/>
            <a:chExt cx="5298" cy="3654"/>
          </a:xfrm>
        </p:grpSpPr>
        <p:sp>
          <p:nvSpPr>
            <p:cNvPr id="3" name="AutoShape 4"/>
            <p:cNvSpPr>
              <a:spLocks noChangeAspect="1" noChangeArrowheads="1" noTextEdit="1"/>
            </p:cNvSpPr>
            <p:nvPr/>
          </p:nvSpPr>
          <p:spPr bwMode="auto">
            <a:xfrm>
              <a:off x="231" y="333"/>
              <a:ext cx="5298" cy="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819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 y="333"/>
              <a:ext cx="5304" cy="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0379246"/>
      </p:ext>
    </p:extLst>
  </p:cSld>
  <p:clrMapOvr>
    <a:masterClrMapping/>
  </p:clrMapOvr>
  <p:transition spd="slow" advTm="6062">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grpSp>
        <p:nvGrpSpPr>
          <p:cNvPr id="2" name="Group 5"/>
          <p:cNvGrpSpPr>
            <a:grpSpLocks noChangeAspect="1"/>
          </p:cNvGrpSpPr>
          <p:nvPr/>
        </p:nvGrpSpPr>
        <p:grpSpPr bwMode="auto">
          <a:xfrm>
            <a:off x="755576" y="692696"/>
            <a:ext cx="8040455" cy="5472608"/>
            <a:chOff x="231" y="357"/>
            <a:chExt cx="5298" cy="3606"/>
          </a:xfrm>
        </p:grpSpPr>
        <p:sp>
          <p:nvSpPr>
            <p:cNvPr id="3" name="AutoShape 4"/>
            <p:cNvSpPr>
              <a:spLocks noChangeAspect="1" noChangeArrowheads="1" noTextEdit="1"/>
            </p:cNvSpPr>
            <p:nvPr/>
          </p:nvSpPr>
          <p:spPr bwMode="auto">
            <a:xfrm>
              <a:off x="231" y="357"/>
              <a:ext cx="5298" cy="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9222"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 y="357"/>
              <a:ext cx="5304" cy="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4768900"/>
      </p:ext>
    </p:extLst>
  </p:cSld>
  <p:clrMapOvr>
    <a:masterClrMapping/>
  </p:clrMapOvr>
  <p:transition spd="slow" advTm="6062">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grpSp>
        <p:nvGrpSpPr>
          <p:cNvPr id="2" name="Group 5"/>
          <p:cNvGrpSpPr>
            <a:grpSpLocks noChangeAspect="1"/>
          </p:cNvGrpSpPr>
          <p:nvPr/>
        </p:nvGrpSpPr>
        <p:grpSpPr bwMode="auto">
          <a:xfrm>
            <a:off x="683568" y="1196753"/>
            <a:ext cx="8337559" cy="3816424"/>
            <a:chOff x="147" y="909"/>
            <a:chExt cx="5466" cy="2502"/>
          </a:xfrm>
        </p:grpSpPr>
        <p:sp>
          <p:nvSpPr>
            <p:cNvPr id="3" name="AutoShape 4"/>
            <p:cNvSpPr>
              <a:spLocks noChangeAspect="1" noChangeArrowheads="1" noTextEdit="1"/>
            </p:cNvSpPr>
            <p:nvPr/>
          </p:nvSpPr>
          <p:spPr bwMode="auto">
            <a:xfrm>
              <a:off x="147" y="909"/>
              <a:ext cx="5466" cy="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24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7" y="909"/>
              <a:ext cx="5472" cy="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8507562"/>
      </p:ext>
    </p:extLst>
  </p:cSld>
  <p:clrMapOvr>
    <a:masterClrMapping/>
  </p:clrMapOvr>
  <p:transition spd="slow" advTm="6062">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grpSp>
        <p:nvGrpSpPr>
          <p:cNvPr id="2" name="Group 5"/>
          <p:cNvGrpSpPr>
            <a:grpSpLocks noChangeAspect="1"/>
          </p:cNvGrpSpPr>
          <p:nvPr/>
        </p:nvGrpSpPr>
        <p:grpSpPr bwMode="auto">
          <a:xfrm>
            <a:off x="680661" y="722659"/>
            <a:ext cx="8304152" cy="5548472"/>
            <a:chOff x="195" y="366"/>
            <a:chExt cx="5370" cy="3588"/>
          </a:xfrm>
        </p:grpSpPr>
        <p:sp>
          <p:nvSpPr>
            <p:cNvPr id="3" name="AutoShape 4"/>
            <p:cNvSpPr>
              <a:spLocks noChangeAspect="1" noChangeArrowheads="1" noTextEdit="1"/>
            </p:cNvSpPr>
            <p:nvPr/>
          </p:nvSpPr>
          <p:spPr bwMode="auto">
            <a:xfrm>
              <a:off x="195" y="366"/>
              <a:ext cx="5370" cy="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127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5" y="366"/>
              <a:ext cx="5376" cy="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903962"/>
      </p:ext>
    </p:extLst>
  </p:cSld>
  <p:clrMapOvr>
    <a:masterClrMapping/>
  </p:clrMapOvr>
  <p:transition spd="slow" advTm="6062">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grpSp>
        <p:nvGrpSpPr>
          <p:cNvPr id="2" name="Group 5"/>
          <p:cNvGrpSpPr>
            <a:grpSpLocks noChangeAspect="1"/>
          </p:cNvGrpSpPr>
          <p:nvPr/>
        </p:nvGrpSpPr>
        <p:grpSpPr bwMode="auto">
          <a:xfrm>
            <a:off x="748506" y="885825"/>
            <a:ext cx="8186737" cy="4777833"/>
            <a:chOff x="135" y="558"/>
            <a:chExt cx="5490" cy="3204"/>
          </a:xfrm>
        </p:grpSpPr>
        <p:sp>
          <p:nvSpPr>
            <p:cNvPr id="3" name="AutoShape 4"/>
            <p:cNvSpPr>
              <a:spLocks noChangeAspect="1" noChangeArrowheads="1" noTextEdit="1"/>
            </p:cNvSpPr>
            <p:nvPr/>
          </p:nvSpPr>
          <p:spPr bwMode="auto">
            <a:xfrm>
              <a:off x="135" y="558"/>
              <a:ext cx="5490" cy="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229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5" y="558"/>
              <a:ext cx="5496" cy="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2315194"/>
      </p:ext>
    </p:extLst>
  </p:cSld>
  <p:clrMapOvr>
    <a:masterClrMapping/>
  </p:clrMapOvr>
  <p:transition spd="slow" advTm="6062">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pic>
        <p:nvPicPr>
          <p:cNvPr id="1331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568" y="764704"/>
            <a:ext cx="8366113"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389820"/>
      </p:ext>
    </p:extLst>
  </p:cSld>
  <p:clrMapOvr>
    <a:masterClrMapping/>
  </p:clrMapOvr>
  <p:transition spd="slow" advTm="6062">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grpSp>
        <p:nvGrpSpPr>
          <p:cNvPr id="2" name="Group 5"/>
          <p:cNvGrpSpPr>
            <a:grpSpLocks noChangeAspect="1"/>
          </p:cNvGrpSpPr>
          <p:nvPr/>
        </p:nvGrpSpPr>
        <p:grpSpPr bwMode="auto">
          <a:xfrm>
            <a:off x="932696" y="673083"/>
            <a:ext cx="7826895" cy="5720943"/>
            <a:chOff x="-621" y="-399"/>
            <a:chExt cx="7002" cy="5118"/>
          </a:xfrm>
        </p:grpSpPr>
        <p:sp>
          <p:nvSpPr>
            <p:cNvPr id="3" name="AutoShape 4"/>
            <p:cNvSpPr>
              <a:spLocks noChangeAspect="1" noChangeArrowheads="1" noTextEdit="1"/>
            </p:cNvSpPr>
            <p:nvPr/>
          </p:nvSpPr>
          <p:spPr bwMode="auto">
            <a:xfrm>
              <a:off x="-621" y="-399"/>
              <a:ext cx="7002" cy="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536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1" y="-399"/>
              <a:ext cx="7008"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4764665"/>
      </p:ext>
    </p:extLst>
  </p:cSld>
  <p:clrMapOvr>
    <a:masterClrMapping/>
  </p:clrMapOvr>
  <p:transition spd="slow" advTm="6062">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94563191"/>
              </p:ext>
            </p:extLst>
          </p:nvPr>
        </p:nvGraphicFramePr>
        <p:xfrm>
          <a:off x="683568" y="1412776"/>
          <a:ext cx="820891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normAutofit/>
          </a:bodyPr>
          <a:lstStyle/>
          <a:p>
            <a:pPr algn="ctr"/>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a:t>
            </a:r>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İmzalama Süreci</a:t>
            </a:r>
            <a:endParaRPr lang="tr-TR" dirty="0"/>
          </a:p>
        </p:txBody>
      </p:sp>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172400" y="6224748"/>
            <a:ext cx="971600" cy="63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21540"/>
      </p:ext>
    </p:extLst>
  </p:cSld>
  <p:clrMapOvr>
    <a:masterClrMapping/>
  </p:clrMapOvr>
  <mc:AlternateContent xmlns:mc="http://schemas.openxmlformats.org/markup-compatibility/2006" xmlns:p14="http://schemas.microsoft.com/office/powerpoint/2010/main">
    <mc:Choice Requires="p14">
      <p:transition p14:dur="10" advTm="6000">
        <p:fade/>
      </p:transition>
    </mc:Choice>
    <mc:Fallback xmlns="">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graphicEl>
                                              <a:dgm id="{219EF0DE-50E6-4886-B206-DD93911D6A35}"/>
                                            </p:graphicEl>
                                          </p:spTgt>
                                        </p:tgtEl>
                                        <p:attrNameLst>
                                          <p:attrName>style.visibility</p:attrName>
                                        </p:attrNameLst>
                                      </p:cBhvr>
                                      <p:to>
                                        <p:strVal val="visible"/>
                                      </p:to>
                                    </p:set>
                                    <p:animEffect transition="in" filter="wipe(left)">
                                      <p:cBhvr>
                                        <p:cTn id="31" dur="500"/>
                                        <p:tgtEl>
                                          <p:spTgt spid="3">
                                            <p:graphicEl>
                                              <a:dgm id="{219EF0DE-50E6-4886-B206-DD93911D6A35}"/>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CD453941-E3D6-442D-816C-20FE024340F9}"/>
                                            </p:graphicEl>
                                          </p:spTgt>
                                        </p:tgtEl>
                                        <p:attrNameLst>
                                          <p:attrName>style.visibility</p:attrName>
                                        </p:attrNameLst>
                                      </p:cBhvr>
                                      <p:to>
                                        <p:strVal val="visible"/>
                                      </p:to>
                                    </p:set>
                                    <p:animEffect transition="in" filter="wipe(left)">
                                      <p:cBhvr>
                                        <p:cTn id="35" dur="500"/>
                                        <p:tgtEl>
                                          <p:spTgt spid="3">
                                            <p:graphicEl>
                                              <a:dgm id="{CD453941-E3D6-442D-816C-20FE024340F9}"/>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graphicEl>
                                              <a:dgm id="{32AC6F2D-CD6B-4279-ACF1-6F38A09EC2E9}"/>
                                            </p:graphicEl>
                                          </p:spTgt>
                                        </p:tgtEl>
                                        <p:attrNameLst>
                                          <p:attrName>style.visibility</p:attrName>
                                        </p:attrNameLst>
                                      </p:cBhvr>
                                      <p:to>
                                        <p:strVal val="visible"/>
                                      </p:to>
                                    </p:set>
                                    <p:animEffect transition="in" filter="wipe(left)">
                                      <p:cBhvr>
                                        <p:cTn id="39" dur="500"/>
                                        <p:tgtEl>
                                          <p:spTgt spid="3">
                                            <p:graphicEl>
                                              <a:dgm id="{32AC6F2D-CD6B-4279-ACF1-6F38A09EC2E9}"/>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
                                            <p:graphicEl>
                                              <a:dgm id="{B67E0880-B940-42C2-8861-CB791CA0336D}"/>
                                            </p:graphicEl>
                                          </p:spTgt>
                                        </p:tgtEl>
                                        <p:attrNameLst>
                                          <p:attrName>style.visibility</p:attrName>
                                        </p:attrNameLst>
                                      </p:cBhvr>
                                      <p:to>
                                        <p:strVal val="visible"/>
                                      </p:to>
                                    </p:set>
                                    <p:animEffect transition="in" filter="wipe(left)">
                                      <p:cBhvr>
                                        <p:cTn id="43" dur="500"/>
                                        <p:tgtEl>
                                          <p:spTgt spid="3">
                                            <p:graphicEl>
                                              <a:dgm id="{B67E0880-B940-42C2-8861-CB791CA033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sp>
        <p:nvSpPr>
          <p:cNvPr id="5" name="Metin kutusu 4"/>
          <p:cNvSpPr txBox="1"/>
          <p:nvPr/>
        </p:nvSpPr>
        <p:spPr>
          <a:xfrm>
            <a:off x="899591" y="692696"/>
            <a:ext cx="7826895" cy="5324535"/>
          </a:xfrm>
          <a:prstGeom prst="rect">
            <a:avLst/>
          </a:prstGeom>
          <a:noFill/>
        </p:spPr>
        <p:txBody>
          <a:bodyPr wrap="square" rtlCol="0">
            <a:spAutoFit/>
          </a:bodyPr>
          <a:lstStyle/>
          <a:p>
            <a:r>
              <a:rPr lang="tr-TR" sz="1400" dirty="0">
                <a:latin typeface="Verdana" panose="020B0604030504040204" pitchFamily="34" charset="0"/>
                <a:ea typeface="Verdana" panose="020B0604030504040204" pitchFamily="34" charset="0"/>
                <a:cs typeface="Verdana" panose="020B0604030504040204" pitchFamily="34" charset="0"/>
              </a:rPr>
              <a:t>e-YMM Tam Tasdik Raporlarının internet vergi dairesinden girişi 6 ana bölüme ayrılmıştır. Bu bölümlerdeki tablolar ve zorunlu alanlar doldurulmadan rapor onaylanamayacaktır. Söz konusu bölümler aşağıda ayrıntılı bir şekilde anlatılmıştır</a:t>
            </a:r>
            <a:r>
              <a:rPr lang="tr-TR" sz="1400" dirty="0" smtClean="0">
                <a:latin typeface="Verdana" panose="020B0604030504040204" pitchFamily="34" charset="0"/>
                <a:ea typeface="Verdana" panose="020B0604030504040204" pitchFamily="34" charset="0"/>
                <a:cs typeface="Verdana" panose="020B0604030504040204" pitchFamily="34" charset="0"/>
              </a:rPr>
              <a:t>.</a:t>
            </a:r>
          </a:p>
          <a:p>
            <a:endParaRPr lang="tr-TR" sz="1400" dirty="0">
              <a:latin typeface="Verdana" panose="020B0604030504040204" pitchFamily="34" charset="0"/>
              <a:ea typeface="Verdana" panose="020B0604030504040204" pitchFamily="34" charset="0"/>
              <a:cs typeface="Verdana" panose="020B0604030504040204" pitchFamily="34" charset="0"/>
            </a:endParaRPr>
          </a:p>
          <a:p>
            <a:r>
              <a:rPr lang="tr-TR" sz="1400" dirty="0">
                <a:latin typeface="Verdana" panose="020B0604030504040204" pitchFamily="34" charset="0"/>
                <a:ea typeface="Verdana" panose="020B0604030504040204" pitchFamily="34" charset="0"/>
                <a:cs typeface="Verdana" panose="020B0604030504040204" pitchFamily="34" charset="0"/>
              </a:rPr>
              <a:t>I-) Kapak Bölümü</a:t>
            </a:r>
          </a:p>
          <a:p>
            <a:r>
              <a:rPr lang="tr-TR" sz="1400" dirty="0">
                <a:latin typeface="Verdana" panose="020B0604030504040204" pitchFamily="34" charset="0"/>
                <a:ea typeface="Verdana" panose="020B0604030504040204" pitchFamily="34" charset="0"/>
                <a:cs typeface="Verdana" panose="020B0604030504040204" pitchFamily="34" charset="0"/>
              </a:rPr>
              <a:t>II-) Genel Bilgi Bölümü</a:t>
            </a:r>
          </a:p>
          <a:p>
            <a:r>
              <a:rPr lang="tr-TR" sz="1400" dirty="0">
                <a:latin typeface="Verdana" panose="020B0604030504040204" pitchFamily="34" charset="0"/>
                <a:ea typeface="Verdana" panose="020B0604030504040204" pitchFamily="34" charset="0"/>
                <a:cs typeface="Verdana" panose="020B0604030504040204" pitchFamily="34" charset="0"/>
              </a:rPr>
              <a:t>III-) Usul İncelemeleri Bölümü</a:t>
            </a:r>
          </a:p>
          <a:p>
            <a:r>
              <a:rPr lang="tr-TR" sz="1400" dirty="0">
                <a:latin typeface="Verdana" panose="020B0604030504040204" pitchFamily="34" charset="0"/>
                <a:ea typeface="Verdana" panose="020B0604030504040204" pitchFamily="34" charset="0"/>
                <a:cs typeface="Verdana" panose="020B0604030504040204" pitchFamily="34" charset="0"/>
              </a:rPr>
              <a:t>IV-) Hesap İncelemeleri Bölümü</a:t>
            </a:r>
          </a:p>
          <a:p>
            <a:r>
              <a:rPr lang="tr-TR" sz="1400" dirty="0">
                <a:latin typeface="Verdana" panose="020B0604030504040204" pitchFamily="34" charset="0"/>
                <a:ea typeface="Verdana" panose="020B0604030504040204" pitchFamily="34" charset="0"/>
                <a:cs typeface="Verdana" panose="020B0604030504040204" pitchFamily="34" charset="0"/>
              </a:rPr>
              <a:t>V-) Sonuç Bölümü</a:t>
            </a:r>
          </a:p>
          <a:p>
            <a:r>
              <a:rPr lang="tr-TR" sz="1400" dirty="0">
                <a:latin typeface="Verdana" panose="020B0604030504040204" pitchFamily="34" charset="0"/>
                <a:ea typeface="Verdana" panose="020B0604030504040204" pitchFamily="34" charset="0"/>
                <a:cs typeface="Verdana" panose="020B0604030504040204" pitchFamily="34" charset="0"/>
              </a:rPr>
              <a:t>VI-) Ek Listesi </a:t>
            </a:r>
            <a:r>
              <a:rPr lang="tr-TR" sz="1400" dirty="0" smtClean="0">
                <a:latin typeface="Verdana" panose="020B0604030504040204" pitchFamily="34" charset="0"/>
                <a:ea typeface="Verdana" panose="020B0604030504040204" pitchFamily="34" charset="0"/>
                <a:cs typeface="Verdana" panose="020B0604030504040204" pitchFamily="34" charset="0"/>
              </a:rPr>
              <a:t>Bölümü</a:t>
            </a:r>
          </a:p>
          <a:p>
            <a:endParaRPr lang="tr-TR" sz="1400" dirty="0" smtClean="0">
              <a:latin typeface="Verdana" panose="020B0604030504040204" pitchFamily="34" charset="0"/>
              <a:ea typeface="Verdana" panose="020B0604030504040204" pitchFamily="34" charset="0"/>
              <a:cs typeface="Verdana" panose="020B0604030504040204" pitchFamily="34" charset="0"/>
            </a:endParaRPr>
          </a:p>
          <a:p>
            <a:r>
              <a:rPr lang="tr-TR" sz="1400" dirty="0" smtClean="0">
                <a:latin typeface="Verdana" panose="020B0604030504040204" pitchFamily="34" charset="0"/>
                <a:ea typeface="Verdana" panose="020B0604030504040204" pitchFamily="34" charset="0"/>
                <a:cs typeface="Verdana" panose="020B0604030504040204" pitchFamily="34" charset="0"/>
              </a:rPr>
              <a:t>I, II ve III. Bölümlerinin oluşturulması için alanların ayrı ayrı cevaplanarak doldurulması gerekiyor. Bölümde </a:t>
            </a:r>
            <a:r>
              <a:rPr lang="tr-TR" sz="1400" dirty="0">
                <a:latin typeface="Verdana" panose="020B0604030504040204" pitchFamily="34" charset="0"/>
                <a:ea typeface="Verdana" panose="020B0604030504040204" pitchFamily="34" charset="0"/>
                <a:cs typeface="Verdana" panose="020B0604030504040204" pitchFamily="34" charset="0"/>
              </a:rPr>
              <a:t>yer alan </a:t>
            </a:r>
            <a:r>
              <a:rPr lang="tr-TR" sz="1400" b="1" dirty="0" smtClean="0">
                <a:latin typeface="Verdana" panose="020B0604030504040204" pitchFamily="34" charset="0"/>
                <a:ea typeface="Verdana" panose="020B0604030504040204" pitchFamily="34" charset="0"/>
                <a:cs typeface="Verdana" panose="020B0604030504040204" pitchFamily="34" charset="0"/>
              </a:rPr>
              <a:t>(*) alanların </a:t>
            </a:r>
            <a:r>
              <a:rPr lang="tr-TR" sz="1400" dirty="0" smtClean="0">
                <a:latin typeface="Verdana" panose="020B0604030504040204" pitchFamily="34" charset="0"/>
                <a:ea typeface="Verdana" panose="020B0604030504040204" pitchFamily="34" charset="0"/>
                <a:cs typeface="Verdana" panose="020B0604030504040204" pitchFamily="34" charset="0"/>
              </a:rPr>
              <a:t>doldurulması </a:t>
            </a:r>
            <a:r>
              <a:rPr lang="tr-TR" sz="1400" dirty="0">
                <a:latin typeface="Verdana" panose="020B0604030504040204" pitchFamily="34" charset="0"/>
                <a:ea typeface="Verdana" panose="020B0604030504040204" pitchFamily="34" charset="0"/>
                <a:cs typeface="Verdana" panose="020B0604030504040204" pitchFamily="34" charset="0"/>
              </a:rPr>
              <a:t>zorunludur. </a:t>
            </a:r>
            <a:endParaRPr lang="tr-TR" sz="1400" dirty="0" smtClean="0">
              <a:latin typeface="Verdana" panose="020B0604030504040204" pitchFamily="34" charset="0"/>
              <a:ea typeface="Verdana" panose="020B0604030504040204" pitchFamily="34" charset="0"/>
              <a:cs typeface="Verdana" panose="020B0604030504040204" pitchFamily="34" charset="0"/>
            </a:endParaRPr>
          </a:p>
          <a:p>
            <a:endParaRPr lang="tr-TR" sz="1400" dirty="0">
              <a:latin typeface="Verdana" panose="020B0604030504040204" pitchFamily="34" charset="0"/>
              <a:ea typeface="Verdana" panose="020B0604030504040204" pitchFamily="34" charset="0"/>
              <a:cs typeface="Verdana" panose="020B0604030504040204" pitchFamily="34" charset="0"/>
            </a:endParaRPr>
          </a:p>
          <a:p>
            <a:r>
              <a:rPr lang="tr-TR" sz="1400" dirty="0">
                <a:latin typeface="Verdana" panose="020B0604030504040204" pitchFamily="34" charset="0"/>
                <a:ea typeface="Verdana" panose="020B0604030504040204" pitchFamily="34" charset="0"/>
                <a:cs typeface="Verdana" panose="020B0604030504040204" pitchFamily="34" charset="0"/>
              </a:rPr>
              <a:t>IV-) Hesap İncelemeleri </a:t>
            </a:r>
            <a:r>
              <a:rPr lang="tr-TR" sz="1400" dirty="0" smtClean="0">
                <a:latin typeface="Verdana" panose="020B0604030504040204" pitchFamily="34" charset="0"/>
                <a:ea typeface="Verdana" panose="020B0604030504040204" pitchFamily="34" charset="0"/>
                <a:cs typeface="Verdana" panose="020B0604030504040204" pitchFamily="34" charset="0"/>
              </a:rPr>
              <a:t>Bölümü </a:t>
            </a:r>
            <a:r>
              <a:rPr lang="tr-TR" sz="1400" dirty="0" err="1">
                <a:latin typeface="Verdana" panose="020B0604030504040204" pitchFamily="34" charset="0"/>
                <a:ea typeface="Verdana" panose="020B0604030504040204" pitchFamily="34" charset="0"/>
                <a:cs typeface="Verdana" panose="020B0604030504040204" pitchFamily="34" charset="0"/>
              </a:rPr>
              <a:t>word-excel-Pdf</a:t>
            </a:r>
            <a:r>
              <a:rPr lang="tr-TR" sz="1400" dirty="0">
                <a:latin typeface="Verdana" panose="020B0604030504040204" pitchFamily="34" charset="0"/>
                <a:ea typeface="Verdana" panose="020B0604030504040204" pitchFamily="34" charset="0"/>
                <a:cs typeface="Verdana" panose="020B0604030504040204" pitchFamily="34" charset="0"/>
              </a:rPr>
              <a:t> formatında “</a:t>
            </a:r>
            <a:r>
              <a:rPr lang="tr-TR" sz="1400" i="1" dirty="0">
                <a:latin typeface="Verdana" panose="020B0604030504040204" pitchFamily="34" charset="0"/>
                <a:ea typeface="Verdana" panose="020B0604030504040204" pitchFamily="34" charset="0"/>
                <a:cs typeface="Verdana" panose="020B0604030504040204" pitchFamily="34" charset="0"/>
              </a:rPr>
              <a:t>Dosyaları Seç</a:t>
            </a:r>
            <a:r>
              <a:rPr lang="tr-TR" sz="1400" dirty="0">
                <a:latin typeface="Verdana" panose="020B0604030504040204" pitchFamily="34" charset="0"/>
                <a:ea typeface="Verdana" panose="020B0604030504040204" pitchFamily="34" charset="0"/>
                <a:cs typeface="Verdana" panose="020B0604030504040204" pitchFamily="34" charset="0"/>
              </a:rPr>
              <a:t>” menüsü kullanılarak yüklenmesi gerekmektedir. </a:t>
            </a:r>
            <a:endParaRPr lang="tr-TR" sz="1400" dirty="0" smtClean="0">
              <a:latin typeface="Verdana" panose="020B0604030504040204" pitchFamily="34" charset="0"/>
              <a:ea typeface="Verdana" panose="020B0604030504040204" pitchFamily="34" charset="0"/>
              <a:cs typeface="Verdana" panose="020B0604030504040204" pitchFamily="34" charset="0"/>
            </a:endParaRPr>
          </a:p>
          <a:p>
            <a:endParaRPr lang="tr-TR" sz="1400" dirty="0" smtClean="0">
              <a:latin typeface="Verdana" panose="020B0604030504040204" pitchFamily="34" charset="0"/>
              <a:ea typeface="Verdana" panose="020B0604030504040204" pitchFamily="34" charset="0"/>
              <a:cs typeface="Verdana" panose="020B0604030504040204" pitchFamily="34" charset="0"/>
            </a:endParaRPr>
          </a:p>
          <a:p>
            <a:r>
              <a:rPr lang="tr-TR" sz="1400" dirty="0">
                <a:latin typeface="Verdana" panose="020B0604030504040204" pitchFamily="34" charset="0"/>
                <a:ea typeface="Verdana" panose="020B0604030504040204" pitchFamily="34" charset="0"/>
                <a:cs typeface="Verdana" panose="020B0604030504040204" pitchFamily="34" charset="0"/>
              </a:rPr>
              <a:t>V-) Sonuç </a:t>
            </a:r>
            <a:r>
              <a:rPr lang="tr-TR" sz="1400" dirty="0" smtClean="0">
                <a:latin typeface="Verdana" panose="020B0604030504040204" pitchFamily="34" charset="0"/>
                <a:ea typeface="Verdana" panose="020B0604030504040204" pitchFamily="34" charset="0"/>
                <a:cs typeface="Verdana" panose="020B0604030504040204" pitchFamily="34" charset="0"/>
              </a:rPr>
              <a:t>Bölümü </a:t>
            </a:r>
            <a:r>
              <a:rPr lang="tr-TR" sz="1400" dirty="0">
                <a:latin typeface="Verdana" panose="020B0604030504040204" pitchFamily="34" charset="0"/>
                <a:ea typeface="Verdana" panose="020B0604030504040204" pitchFamily="34" charset="0"/>
                <a:cs typeface="Verdana" panose="020B0604030504040204" pitchFamily="34" charset="0"/>
              </a:rPr>
              <a:t>manuel olarak girilebileceği gibi ilgili açıklamalara ilişkin </a:t>
            </a:r>
            <a:r>
              <a:rPr lang="tr-TR" sz="1400" dirty="0" err="1">
                <a:latin typeface="Verdana" panose="020B0604030504040204" pitchFamily="34" charset="0"/>
                <a:ea typeface="Verdana" panose="020B0604030504040204" pitchFamily="34" charset="0"/>
                <a:cs typeface="Verdana" panose="020B0604030504040204" pitchFamily="34" charset="0"/>
              </a:rPr>
              <a:t>word-excel-pdf</a:t>
            </a:r>
            <a:r>
              <a:rPr lang="tr-TR" sz="1400" dirty="0">
                <a:latin typeface="Verdana" panose="020B0604030504040204" pitchFamily="34" charset="0"/>
                <a:ea typeface="Verdana" panose="020B0604030504040204" pitchFamily="34" charset="0"/>
                <a:cs typeface="Verdana" panose="020B0604030504040204" pitchFamily="34" charset="0"/>
              </a:rPr>
              <a:t> formatındaki belge/belgelerin “</a:t>
            </a:r>
            <a:r>
              <a:rPr lang="tr-TR" sz="1400" i="1" dirty="0">
                <a:latin typeface="Verdana" panose="020B0604030504040204" pitchFamily="34" charset="0"/>
                <a:ea typeface="Verdana" panose="020B0604030504040204" pitchFamily="34" charset="0"/>
                <a:cs typeface="Verdana" panose="020B0604030504040204" pitchFamily="34" charset="0"/>
              </a:rPr>
              <a:t>Dosyaları Seç</a:t>
            </a:r>
            <a:r>
              <a:rPr lang="tr-TR" sz="1400" dirty="0">
                <a:latin typeface="Verdana" panose="020B0604030504040204" pitchFamily="34" charset="0"/>
                <a:ea typeface="Verdana" panose="020B0604030504040204" pitchFamily="34" charset="0"/>
                <a:cs typeface="Verdana" panose="020B0604030504040204" pitchFamily="34" charset="0"/>
              </a:rPr>
              <a:t>” menüsü kullanılarak yüklenmesi de yapılabilecektir. </a:t>
            </a:r>
            <a:endParaRPr lang="tr-TR" sz="1400" dirty="0" smtClean="0">
              <a:latin typeface="Verdana" panose="020B0604030504040204" pitchFamily="34" charset="0"/>
              <a:ea typeface="Verdana" panose="020B0604030504040204" pitchFamily="34" charset="0"/>
              <a:cs typeface="Verdana" panose="020B0604030504040204" pitchFamily="34" charset="0"/>
            </a:endParaRPr>
          </a:p>
          <a:p>
            <a:endParaRPr lang="tr-TR" sz="1400" dirty="0" smtClean="0">
              <a:latin typeface="Verdana" panose="020B0604030504040204" pitchFamily="34" charset="0"/>
              <a:ea typeface="Verdana" panose="020B0604030504040204" pitchFamily="34" charset="0"/>
              <a:cs typeface="Verdana" panose="020B0604030504040204" pitchFamily="34" charset="0"/>
            </a:endParaRPr>
          </a:p>
          <a:p>
            <a:r>
              <a:rPr lang="tr-TR" sz="1400" dirty="0">
                <a:latin typeface="Verdana" panose="020B0604030504040204" pitchFamily="34" charset="0"/>
                <a:ea typeface="Verdana" panose="020B0604030504040204" pitchFamily="34" charset="0"/>
                <a:cs typeface="Verdana" panose="020B0604030504040204" pitchFamily="34" charset="0"/>
              </a:rPr>
              <a:t>VI-) Ek Listesi </a:t>
            </a:r>
            <a:r>
              <a:rPr lang="tr-TR" sz="1400" dirty="0" smtClean="0">
                <a:latin typeface="Verdana" panose="020B0604030504040204" pitchFamily="34" charset="0"/>
                <a:ea typeface="Verdana" panose="020B0604030504040204" pitchFamily="34" charset="0"/>
                <a:cs typeface="Verdana" panose="020B0604030504040204" pitchFamily="34" charset="0"/>
              </a:rPr>
              <a:t>Bölümü Vergi Dairesine dilekçe ekinde ve rapor ekinde elektronik olarak olmak üzere iki şekilde oluşacaktır.</a:t>
            </a:r>
          </a:p>
          <a:p>
            <a:endParaRPr lang="tr-TR" dirty="0"/>
          </a:p>
        </p:txBody>
      </p:sp>
      <p:sp>
        <p:nvSpPr>
          <p:cNvPr id="2" name="Metin kutusu 1"/>
          <p:cNvSpPr txBox="1"/>
          <p:nvPr/>
        </p:nvSpPr>
        <p:spPr>
          <a:xfrm>
            <a:off x="827584" y="6017231"/>
            <a:ext cx="8064896" cy="461665"/>
          </a:xfrm>
          <a:prstGeom prst="rect">
            <a:avLst/>
          </a:prstGeom>
          <a:noFill/>
        </p:spPr>
        <p:txBody>
          <a:bodyPr wrap="square" rtlCol="0">
            <a:spAutoFit/>
          </a:bodyPr>
          <a:lstStyle/>
          <a:p>
            <a:r>
              <a:rPr lang="tr-TR" sz="1200" dirty="0" smtClean="0">
                <a:latin typeface="Verdana" panose="020B0604030504040204" pitchFamily="34" charset="0"/>
                <a:ea typeface="Verdana" panose="020B0604030504040204" pitchFamily="34" charset="0"/>
                <a:cs typeface="Verdana" panose="020B0604030504040204" pitchFamily="34" charset="0"/>
              </a:rPr>
              <a:t>Tam Tasdik Raporunun oluşturulması ile ilgili tüm bölümleri kılavuzda detaylı </a:t>
            </a:r>
            <a:r>
              <a:rPr lang="tr-TR" sz="1200" dirty="0">
                <a:latin typeface="Verdana" panose="020B0604030504040204" pitchFamily="34" charset="0"/>
                <a:ea typeface="Verdana" panose="020B0604030504040204" pitchFamily="34" charset="0"/>
                <a:cs typeface="Verdana" panose="020B0604030504040204" pitchFamily="34" charset="0"/>
              </a:rPr>
              <a:t>şekilde anlatılmıştır.</a:t>
            </a:r>
          </a:p>
          <a:p>
            <a:r>
              <a:rPr lang="tr-TR" sz="1200" dirty="0" smtClean="0">
                <a:latin typeface="Verdana" panose="020B0604030504040204" pitchFamily="34" charset="0"/>
                <a:ea typeface="Verdana" panose="020B0604030504040204" pitchFamily="34" charset="0"/>
                <a:cs typeface="Verdana" panose="020B0604030504040204" pitchFamily="34" charset="0"/>
                <a:hlinkClick r:id="rId5"/>
              </a:rPr>
              <a:t>(e-YMM_Tasdik_Raporu_Teknik_Kilavuz_v3)</a:t>
            </a:r>
            <a:r>
              <a:rPr lang="tr-TR" sz="1200" dirty="0" smtClean="0">
                <a:latin typeface="Verdana" panose="020B0604030504040204" pitchFamily="34" charset="0"/>
                <a:ea typeface="Verdana" panose="020B0604030504040204" pitchFamily="34" charset="0"/>
                <a:cs typeface="Verdana" panose="020B0604030504040204" pitchFamily="34" charset="0"/>
              </a:rPr>
              <a:t> </a:t>
            </a:r>
            <a:endParaRPr lang="tr-TR"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9596201"/>
      </p:ext>
    </p:extLst>
  </p:cSld>
  <p:clrMapOvr>
    <a:masterClrMapping/>
  </p:clrMapOvr>
  <p:transition spd="slow" advTm="6062">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sp>
        <p:nvSpPr>
          <p:cNvPr id="5" name="Metin kutusu 4"/>
          <p:cNvSpPr txBox="1"/>
          <p:nvPr/>
        </p:nvSpPr>
        <p:spPr>
          <a:xfrm>
            <a:off x="924393" y="504055"/>
            <a:ext cx="7773604" cy="369332"/>
          </a:xfrm>
          <a:prstGeom prst="rect">
            <a:avLst/>
          </a:prstGeom>
          <a:noFill/>
        </p:spPr>
        <p:txBody>
          <a:bodyPr wrap="square" rtlCol="0">
            <a:spAutoFit/>
          </a:bodyPr>
          <a:lstStyle/>
          <a:p>
            <a:pPr marL="285750" indent="-285750">
              <a:buBlip>
                <a:blip r:embed="rId4"/>
              </a:buBlip>
            </a:pPr>
            <a:r>
              <a:rPr lang="tr-TR" b="1" dirty="0" smtClean="0">
                <a:latin typeface="Verdana" panose="020B0604030504040204" pitchFamily="34" charset="0"/>
                <a:ea typeface="Verdana" panose="020B0604030504040204" pitchFamily="34" charset="0"/>
                <a:cs typeface="Verdana" panose="020B0604030504040204" pitchFamily="34" charset="0"/>
              </a:rPr>
              <a:t>KDV İadesi Raporu Oluşturulmasında Önemli Noktalar</a:t>
            </a:r>
            <a:endParaRPr lang="tr-TR" b="1" dirty="0">
              <a:latin typeface="Verdana" panose="020B0604030504040204" pitchFamily="34" charset="0"/>
              <a:ea typeface="Verdana" panose="020B0604030504040204" pitchFamily="34" charset="0"/>
              <a:cs typeface="Verdana" panose="020B0604030504040204" pitchFamily="34" charset="0"/>
            </a:endParaRPr>
          </a:p>
        </p:txBody>
      </p:sp>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03154" y="1628800"/>
            <a:ext cx="5992348" cy="244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
          <p:cNvGrpSpPr>
            <a:grpSpLocks noChangeAspect="1"/>
          </p:cNvGrpSpPr>
          <p:nvPr/>
        </p:nvGrpSpPr>
        <p:grpSpPr bwMode="auto">
          <a:xfrm>
            <a:off x="1415679" y="4198888"/>
            <a:ext cx="5764293" cy="2534617"/>
            <a:chOff x="-429" y="705"/>
            <a:chExt cx="6618" cy="2910"/>
          </a:xfrm>
        </p:grpSpPr>
        <p:sp>
          <p:nvSpPr>
            <p:cNvPr id="7" name="AutoShape 9"/>
            <p:cNvSpPr>
              <a:spLocks noChangeAspect="1" noChangeArrowheads="1" noTextEdit="1"/>
            </p:cNvSpPr>
            <p:nvPr/>
          </p:nvSpPr>
          <p:spPr bwMode="auto">
            <a:xfrm>
              <a:off x="-429" y="705"/>
              <a:ext cx="6618"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35"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9" y="705"/>
              <a:ext cx="6624"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Metin kutusu 7"/>
          <p:cNvSpPr txBox="1"/>
          <p:nvPr/>
        </p:nvSpPr>
        <p:spPr>
          <a:xfrm>
            <a:off x="1187624" y="980728"/>
            <a:ext cx="6840760" cy="523220"/>
          </a:xfrm>
          <a:prstGeom prst="rect">
            <a:avLst/>
          </a:prstGeom>
          <a:noFill/>
        </p:spPr>
        <p:txBody>
          <a:bodyPr wrap="square" rtlCol="0">
            <a:spAutoFit/>
          </a:bodyPr>
          <a:lstStyle/>
          <a:p>
            <a:r>
              <a:rPr lang="tr-TR" sz="1400" dirty="0" smtClean="0">
                <a:latin typeface="Verdana" panose="020B0604030504040204" pitchFamily="34" charset="0"/>
                <a:ea typeface="Verdana" panose="020B0604030504040204" pitchFamily="34" charset="0"/>
                <a:cs typeface="Verdana" panose="020B0604030504040204" pitchFamily="34" charset="0"/>
              </a:rPr>
              <a:t>KDV İade Raporu oluşturulmasında iki yöntem bulunmaktadır</a:t>
            </a:r>
          </a:p>
          <a:p>
            <a:r>
              <a:rPr lang="tr-TR" sz="1400" b="1" dirty="0" smtClean="0">
                <a:latin typeface="Verdana" panose="020B0604030504040204" pitchFamily="34" charset="0"/>
                <a:ea typeface="Verdana" panose="020B0604030504040204" pitchFamily="34" charset="0"/>
                <a:cs typeface="Verdana" panose="020B0604030504040204" pitchFamily="34" charset="0"/>
              </a:rPr>
              <a:t>301 Mal İhracatı</a:t>
            </a:r>
            <a:r>
              <a:rPr lang="tr-TR" sz="1400" dirty="0" smtClean="0">
                <a:latin typeface="Verdana" panose="020B0604030504040204" pitchFamily="34" charset="0"/>
                <a:ea typeface="Verdana" panose="020B0604030504040204" pitchFamily="34" charset="0"/>
                <a:cs typeface="Verdana" panose="020B0604030504040204" pitchFamily="34" charset="0"/>
              </a:rPr>
              <a:t> ve </a:t>
            </a:r>
            <a:r>
              <a:rPr lang="tr-TR" sz="1400" b="1" dirty="0" smtClean="0">
                <a:latin typeface="Verdana" panose="020B0604030504040204" pitchFamily="34" charset="0"/>
                <a:ea typeface="Verdana" panose="020B0604030504040204" pitchFamily="34" charset="0"/>
                <a:cs typeface="Verdana" panose="020B0604030504040204" pitchFamily="34" charset="0"/>
              </a:rPr>
              <a:t>Belge Yükleme</a:t>
            </a:r>
            <a:endParaRPr lang="tr-TR" sz="1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9272828"/>
      </p:ext>
    </p:extLst>
  </p:cSld>
  <p:clrMapOvr>
    <a:masterClrMapping/>
  </p:clrMapOvr>
  <p:transition spd="slow" advTm="6062">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sp>
        <p:nvSpPr>
          <p:cNvPr id="2" name="Dikdörtgen 1"/>
          <p:cNvSpPr/>
          <p:nvPr/>
        </p:nvSpPr>
        <p:spPr>
          <a:xfrm>
            <a:off x="924393" y="1268760"/>
            <a:ext cx="7773604" cy="3293209"/>
          </a:xfrm>
          <a:prstGeom prst="rect">
            <a:avLst/>
          </a:prstGeom>
        </p:spPr>
        <p:txBody>
          <a:bodyPr wrap="square">
            <a:spAutoFit/>
          </a:bodyPr>
          <a:lstStyle/>
          <a:p>
            <a:pPr algn="just"/>
            <a:r>
              <a:rPr lang="tr-TR" sz="1600" dirty="0">
                <a:latin typeface="Verdana" panose="020B0604030504040204" pitchFamily="34" charset="0"/>
                <a:ea typeface="Verdana" panose="020B0604030504040204" pitchFamily="34" charset="0"/>
                <a:cs typeface="Verdana" panose="020B0604030504040204" pitchFamily="34" charset="0"/>
              </a:rPr>
              <a:t>e-YMM TASDİK RAPORLARININ ELEKTRONİK ORTAMDA GÖNDERİLMESİ HAKKINDA DUYURU (30.03.2020</a:t>
            </a:r>
            <a:r>
              <a:rPr lang="tr-TR"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tr-TR" sz="1600" dirty="0">
              <a:latin typeface="Verdana" panose="020B0604030504040204" pitchFamily="34" charset="0"/>
              <a:ea typeface="Verdana" panose="020B0604030504040204" pitchFamily="34" charset="0"/>
              <a:cs typeface="Verdana" panose="020B0604030504040204" pitchFamily="34" charset="0"/>
            </a:endParaRPr>
          </a:p>
          <a:p>
            <a:pPr algn="just"/>
            <a:r>
              <a:rPr lang="tr-TR" sz="1600" dirty="0">
                <a:latin typeface="Verdana" panose="020B0604030504040204" pitchFamily="34" charset="0"/>
                <a:ea typeface="Verdana" panose="020B0604030504040204" pitchFamily="34" charset="0"/>
                <a:cs typeface="Verdana" panose="020B0604030504040204" pitchFamily="34" charset="0"/>
              </a:rPr>
              <a:t>e-YMM KDV İadesi Tasdik Raporlarında 301-Mal İhracatı Tablo Formatı ve Belge Yükleme Formatı olmak üzere 2 ayrı yöntem bulunmakta olup, mevcut durumda 301/Mal İhracatı İstisnası iadelerine ilişkin düzenlenecek raporlar, söz konusu yöntemlerden herhangi birisi tercih edilerek elektronik ortamda gönderilebilmektedir</a:t>
            </a:r>
            <a:r>
              <a:rPr lang="tr-TR"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tr-TR" sz="1600" dirty="0">
              <a:latin typeface="Verdana" panose="020B0604030504040204" pitchFamily="34" charset="0"/>
              <a:ea typeface="Verdana" panose="020B0604030504040204" pitchFamily="34" charset="0"/>
              <a:cs typeface="Verdana" panose="020B0604030504040204" pitchFamily="34" charset="0"/>
            </a:endParaRPr>
          </a:p>
          <a:p>
            <a:pPr algn="just"/>
            <a:r>
              <a:rPr lang="tr-TR" sz="1600" dirty="0">
                <a:latin typeface="Verdana" panose="020B0604030504040204" pitchFamily="34" charset="0"/>
                <a:ea typeface="Verdana" panose="020B0604030504040204" pitchFamily="34" charset="0"/>
                <a:cs typeface="Verdana" panose="020B0604030504040204" pitchFamily="34" charset="0"/>
              </a:rPr>
              <a:t>01.04.2020 tarihi itibariyle uygulamaya aynı şekilde devam edilecek olup </a:t>
            </a:r>
            <a:r>
              <a:rPr lang="tr-TR" sz="1600" b="1" dirty="0">
                <a:latin typeface="Verdana" panose="020B0604030504040204" pitchFamily="34" charset="0"/>
                <a:ea typeface="Verdana" panose="020B0604030504040204" pitchFamily="34" charset="0"/>
                <a:cs typeface="Verdana" panose="020B0604030504040204" pitchFamily="34" charset="0"/>
              </a:rPr>
              <a:t>301/Mal İhracatı İstisnası iadelerine ilişkin düzenlenecek raporlar 301/Mal İhracatı Tablo Formatı veya Belge Yükleme Formatından herhangi biri seçilerek</a:t>
            </a:r>
            <a:r>
              <a:rPr lang="tr-TR" sz="1600" dirty="0">
                <a:latin typeface="Verdana" panose="020B0604030504040204" pitchFamily="34" charset="0"/>
                <a:ea typeface="Verdana" panose="020B0604030504040204" pitchFamily="34" charset="0"/>
                <a:cs typeface="Verdana" panose="020B0604030504040204" pitchFamily="34" charset="0"/>
              </a:rPr>
              <a:t> </a:t>
            </a:r>
            <a:r>
              <a:rPr lang="tr-TR" sz="1600" dirty="0" smtClean="0">
                <a:latin typeface="Verdana" panose="020B0604030504040204" pitchFamily="34" charset="0"/>
                <a:ea typeface="Verdana" panose="020B0604030504040204" pitchFamily="34" charset="0"/>
                <a:cs typeface="Verdana" panose="020B0604030504040204" pitchFamily="34" charset="0"/>
              </a:rPr>
              <a:t>düzenlenebilecektir.</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Metin kutusu 4"/>
          <p:cNvSpPr txBox="1"/>
          <p:nvPr/>
        </p:nvSpPr>
        <p:spPr>
          <a:xfrm>
            <a:off x="924393" y="504055"/>
            <a:ext cx="7773604" cy="369332"/>
          </a:xfrm>
          <a:prstGeom prst="rect">
            <a:avLst/>
          </a:prstGeom>
          <a:noFill/>
        </p:spPr>
        <p:txBody>
          <a:bodyPr wrap="square" rtlCol="0">
            <a:spAutoFit/>
          </a:bodyPr>
          <a:lstStyle/>
          <a:p>
            <a:pPr marL="285750" indent="-285750">
              <a:buBlip>
                <a:blip r:embed="rId4"/>
              </a:buBlip>
            </a:pPr>
            <a:r>
              <a:rPr lang="tr-TR" b="1" dirty="0" smtClean="0">
                <a:latin typeface="Verdana" panose="020B0604030504040204" pitchFamily="34" charset="0"/>
                <a:ea typeface="Verdana" panose="020B0604030504040204" pitchFamily="34" charset="0"/>
                <a:cs typeface="Verdana" panose="020B0604030504040204" pitchFamily="34" charset="0"/>
              </a:rPr>
              <a:t>KDV İadesi Raporu Oluşturulmasında Önemli Noktalar</a:t>
            </a:r>
            <a:endParaRPr lang="tr-T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0604569"/>
      </p:ext>
    </p:extLst>
  </p:cSld>
  <p:clrMapOvr>
    <a:masterClrMapping/>
  </p:clrMapOvr>
  <p:transition spd="slow" advTm="6062">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sp>
        <p:nvSpPr>
          <p:cNvPr id="5" name="Metin kutusu 4"/>
          <p:cNvSpPr txBox="1"/>
          <p:nvPr/>
        </p:nvSpPr>
        <p:spPr>
          <a:xfrm>
            <a:off x="924393" y="504055"/>
            <a:ext cx="7773604" cy="369332"/>
          </a:xfrm>
          <a:prstGeom prst="rect">
            <a:avLst/>
          </a:prstGeom>
          <a:noFill/>
        </p:spPr>
        <p:txBody>
          <a:bodyPr wrap="square" rtlCol="0">
            <a:spAutoFit/>
          </a:bodyPr>
          <a:lstStyle/>
          <a:p>
            <a:pPr marL="285750" indent="-285750">
              <a:buBlip>
                <a:blip r:embed="rId4"/>
              </a:buBlip>
            </a:pPr>
            <a:r>
              <a:rPr lang="tr-TR" b="1" dirty="0" smtClean="0">
                <a:latin typeface="Verdana" panose="020B0604030504040204" pitchFamily="34" charset="0"/>
                <a:ea typeface="Verdana" panose="020B0604030504040204" pitchFamily="34" charset="0"/>
                <a:cs typeface="Verdana" panose="020B0604030504040204" pitchFamily="34" charset="0"/>
              </a:rPr>
              <a:t>KDV İadesi Raporu Oluşturulmasında Önemli Noktalar</a:t>
            </a:r>
            <a:endParaRPr lang="tr-TR" b="1" dirty="0">
              <a:latin typeface="Verdana" panose="020B0604030504040204" pitchFamily="34" charset="0"/>
              <a:ea typeface="Verdana" panose="020B0604030504040204" pitchFamily="34" charset="0"/>
              <a:cs typeface="Verdana" panose="020B0604030504040204" pitchFamily="34" charset="0"/>
            </a:endParaRPr>
          </a:p>
        </p:txBody>
      </p:sp>
      <p:sp>
        <p:nvSpPr>
          <p:cNvPr id="2" name="Dikdörtgen 1"/>
          <p:cNvSpPr/>
          <p:nvPr/>
        </p:nvSpPr>
        <p:spPr>
          <a:xfrm>
            <a:off x="755576" y="873387"/>
            <a:ext cx="8208912" cy="5770811"/>
          </a:xfrm>
          <a:prstGeom prst="rect">
            <a:avLst/>
          </a:prstGeom>
        </p:spPr>
        <p:txBody>
          <a:bodyPr wrap="square">
            <a:spAutoFit/>
          </a:bodyPr>
          <a:lstStyle/>
          <a:p>
            <a:pPr algn="just"/>
            <a:r>
              <a:rPr lang="tr-TR" sz="1300" b="1" dirty="0">
                <a:latin typeface="Verdana" panose="020B0604030504040204" pitchFamily="34" charset="0"/>
                <a:ea typeface="Verdana" panose="020B0604030504040204" pitchFamily="34" charset="0"/>
                <a:cs typeface="Verdana" panose="020B0604030504040204" pitchFamily="34" charset="0"/>
              </a:rPr>
              <a:t>301/Mal İhracatı İstisnası iadelerine ilişkin </a:t>
            </a:r>
            <a:r>
              <a:rPr lang="tr-TR" sz="1300" dirty="0">
                <a:latin typeface="Verdana" panose="020B0604030504040204" pitchFamily="34" charset="0"/>
                <a:ea typeface="Verdana" panose="020B0604030504040204" pitchFamily="34" charset="0"/>
                <a:cs typeface="Verdana" panose="020B0604030504040204" pitchFamily="34" charset="0"/>
              </a:rPr>
              <a:t>düzenlenecek</a:t>
            </a:r>
            <a:r>
              <a:rPr lang="tr-TR" sz="1300" b="1" dirty="0">
                <a:latin typeface="Verdana" panose="020B0604030504040204" pitchFamily="34" charset="0"/>
                <a:ea typeface="Verdana" panose="020B0604030504040204" pitchFamily="34" charset="0"/>
                <a:cs typeface="Verdana" panose="020B0604030504040204" pitchFamily="34" charset="0"/>
              </a:rPr>
              <a:t> </a:t>
            </a:r>
            <a:r>
              <a:rPr lang="tr-TR" sz="1300" dirty="0" smtClean="0">
                <a:latin typeface="Verdana" panose="020B0604030504040204" pitchFamily="34" charset="0"/>
                <a:ea typeface="Verdana" panose="020B0604030504040204" pitchFamily="34" charset="0"/>
                <a:cs typeface="Verdana" panose="020B0604030504040204" pitchFamily="34" charset="0"/>
              </a:rPr>
              <a:t>e-YMM </a:t>
            </a:r>
            <a:r>
              <a:rPr lang="tr-TR" sz="1300" dirty="0">
                <a:latin typeface="Verdana" panose="020B0604030504040204" pitchFamily="34" charset="0"/>
                <a:ea typeface="Verdana" panose="020B0604030504040204" pitchFamily="34" charset="0"/>
                <a:cs typeface="Verdana" panose="020B0604030504040204" pitchFamily="34" charset="0"/>
              </a:rPr>
              <a:t>KDV İade Tasdik Raporlarının elektronik ortamda girişi 6 ana bölüme ayrılmıştır. </a:t>
            </a:r>
            <a:endParaRPr lang="tr-TR" sz="13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7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1300" dirty="0">
                <a:latin typeface="Verdana" panose="020B0604030504040204" pitchFamily="34" charset="0"/>
                <a:ea typeface="Verdana" panose="020B0604030504040204" pitchFamily="34" charset="0"/>
                <a:cs typeface="Verdana" panose="020B0604030504040204" pitchFamily="34" charset="0"/>
              </a:rPr>
              <a:t>I-) Kapak Bölümü</a:t>
            </a:r>
          </a:p>
          <a:p>
            <a:pPr algn="just"/>
            <a:r>
              <a:rPr lang="tr-TR" sz="1300" dirty="0">
                <a:latin typeface="Verdana" panose="020B0604030504040204" pitchFamily="34" charset="0"/>
                <a:ea typeface="Verdana" panose="020B0604030504040204" pitchFamily="34" charset="0"/>
                <a:cs typeface="Verdana" panose="020B0604030504040204" pitchFamily="34" charset="0"/>
              </a:rPr>
              <a:t>II-) Genel Bilgi Bölümü</a:t>
            </a:r>
          </a:p>
          <a:p>
            <a:pPr algn="just"/>
            <a:r>
              <a:rPr lang="tr-TR" sz="1300" dirty="0">
                <a:latin typeface="Verdana" panose="020B0604030504040204" pitchFamily="34" charset="0"/>
                <a:ea typeface="Verdana" panose="020B0604030504040204" pitchFamily="34" charset="0"/>
                <a:cs typeface="Verdana" panose="020B0604030504040204" pitchFamily="34" charset="0"/>
              </a:rPr>
              <a:t>III-) Usul İncelemeleri Bölümü</a:t>
            </a:r>
          </a:p>
          <a:p>
            <a:pPr algn="just"/>
            <a:r>
              <a:rPr lang="tr-TR" sz="1300" dirty="0">
                <a:latin typeface="Verdana" panose="020B0604030504040204" pitchFamily="34" charset="0"/>
                <a:ea typeface="Verdana" panose="020B0604030504040204" pitchFamily="34" charset="0"/>
                <a:cs typeface="Verdana" panose="020B0604030504040204" pitchFamily="34" charset="0"/>
              </a:rPr>
              <a:t>IV-) Hesap İncelemeleri Bölümü</a:t>
            </a:r>
          </a:p>
          <a:p>
            <a:pPr algn="just"/>
            <a:r>
              <a:rPr lang="tr-TR" sz="1300" dirty="0">
                <a:latin typeface="Verdana" panose="020B0604030504040204" pitchFamily="34" charset="0"/>
                <a:ea typeface="Verdana" panose="020B0604030504040204" pitchFamily="34" charset="0"/>
                <a:cs typeface="Verdana" panose="020B0604030504040204" pitchFamily="34" charset="0"/>
              </a:rPr>
              <a:t>V-) Sonuç Bölümü</a:t>
            </a:r>
          </a:p>
          <a:p>
            <a:pPr algn="just"/>
            <a:r>
              <a:rPr lang="tr-TR" sz="1300" dirty="0">
                <a:latin typeface="Verdana" panose="020B0604030504040204" pitchFamily="34" charset="0"/>
                <a:ea typeface="Verdana" panose="020B0604030504040204" pitchFamily="34" charset="0"/>
                <a:cs typeface="Verdana" panose="020B0604030504040204" pitchFamily="34" charset="0"/>
              </a:rPr>
              <a:t>VI-) Ek Listesi </a:t>
            </a:r>
            <a:r>
              <a:rPr lang="tr-TR" sz="1300" dirty="0" smtClean="0">
                <a:latin typeface="Verdana" panose="020B0604030504040204" pitchFamily="34" charset="0"/>
                <a:ea typeface="Verdana" panose="020B0604030504040204" pitchFamily="34" charset="0"/>
                <a:cs typeface="Verdana" panose="020B0604030504040204" pitchFamily="34" charset="0"/>
              </a:rPr>
              <a:t>Bölümü</a:t>
            </a:r>
          </a:p>
          <a:p>
            <a:pPr algn="just"/>
            <a:endParaRPr lang="tr-TR" sz="7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13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*Önemli: </a:t>
            </a:r>
            <a:r>
              <a:rPr lang="tr-TR" sz="1300" dirty="0" smtClean="0">
                <a:latin typeface="Verdana" panose="020B0604030504040204" pitchFamily="34" charset="0"/>
                <a:ea typeface="Verdana" panose="020B0604030504040204" pitchFamily="34" charset="0"/>
                <a:cs typeface="Verdana" panose="020B0604030504040204" pitchFamily="34" charset="0"/>
              </a:rPr>
              <a:t>301/Mal İhracatı yöntemi seçilerek düzenlenecek raporların tüm bölümleri sistemdeki alanların ayrı ayrı doldurulması ile gerçekleşecektir. Hazırlanmış Word, Excel Belgelerinde yükleme </a:t>
            </a:r>
            <a:r>
              <a:rPr lang="tr-TR" sz="1300" b="1" dirty="0" smtClean="0">
                <a:latin typeface="Verdana" panose="020B0604030504040204" pitchFamily="34" charset="0"/>
                <a:ea typeface="Verdana" panose="020B0604030504040204" pitchFamily="34" charset="0"/>
                <a:cs typeface="Verdana" panose="020B0604030504040204" pitchFamily="34" charset="0"/>
              </a:rPr>
              <a:t>yapılmamaktadır.</a:t>
            </a:r>
          </a:p>
          <a:p>
            <a:pPr algn="just"/>
            <a:endParaRPr lang="tr-TR"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8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1300" b="1" dirty="0">
                <a:latin typeface="Verdana" panose="020B0604030504040204" pitchFamily="34" charset="0"/>
                <a:ea typeface="Verdana" panose="020B0604030504040204" pitchFamily="34" charset="0"/>
                <a:cs typeface="Verdana" panose="020B0604030504040204" pitchFamily="34" charset="0"/>
              </a:rPr>
              <a:t>Belge Yükleme </a:t>
            </a:r>
            <a:r>
              <a:rPr lang="tr-TR" sz="1300" b="1" dirty="0" smtClean="0">
                <a:latin typeface="Verdana" panose="020B0604030504040204" pitchFamily="34" charset="0"/>
                <a:ea typeface="Verdana" panose="020B0604030504040204" pitchFamily="34" charset="0"/>
                <a:cs typeface="Verdana" panose="020B0604030504040204" pitchFamily="34" charset="0"/>
              </a:rPr>
              <a:t>Formatı </a:t>
            </a:r>
            <a:r>
              <a:rPr lang="tr-TR" sz="1300" dirty="0" smtClean="0">
                <a:latin typeface="Verdana" panose="020B0604030504040204" pitchFamily="34" charset="0"/>
                <a:ea typeface="Verdana" panose="020B0604030504040204" pitchFamily="34" charset="0"/>
                <a:cs typeface="Verdana" panose="020B0604030504040204" pitchFamily="34" charset="0"/>
              </a:rPr>
              <a:t>yöntemi seçilerek düzenlenecek e-YMM </a:t>
            </a:r>
            <a:r>
              <a:rPr lang="tr-TR" sz="1300" dirty="0">
                <a:latin typeface="Verdana" panose="020B0604030504040204" pitchFamily="34" charset="0"/>
                <a:ea typeface="Verdana" panose="020B0604030504040204" pitchFamily="34" charset="0"/>
                <a:cs typeface="Verdana" panose="020B0604030504040204" pitchFamily="34" charset="0"/>
              </a:rPr>
              <a:t>KDV İade Tasdik Raporlarının elektronik ortamda girişi </a:t>
            </a:r>
            <a:r>
              <a:rPr lang="tr-TR" sz="1300" dirty="0" smtClean="0">
                <a:latin typeface="Verdana" panose="020B0604030504040204" pitchFamily="34" charset="0"/>
                <a:ea typeface="Verdana" panose="020B0604030504040204" pitchFamily="34" charset="0"/>
                <a:cs typeface="Verdana" panose="020B0604030504040204" pitchFamily="34" charset="0"/>
              </a:rPr>
              <a:t>4 </a:t>
            </a:r>
            <a:r>
              <a:rPr lang="tr-TR" sz="1300" dirty="0">
                <a:latin typeface="Verdana" panose="020B0604030504040204" pitchFamily="34" charset="0"/>
                <a:ea typeface="Verdana" panose="020B0604030504040204" pitchFamily="34" charset="0"/>
                <a:cs typeface="Verdana" panose="020B0604030504040204" pitchFamily="34" charset="0"/>
              </a:rPr>
              <a:t>ana bölüme ayrılmıştır. </a:t>
            </a:r>
            <a:endParaRPr lang="tr-TR" sz="13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700" dirty="0">
              <a:latin typeface="Verdana" panose="020B0604030504040204" pitchFamily="34" charset="0"/>
              <a:ea typeface="Verdana" panose="020B0604030504040204" pitchFamily="34" charset="0"/>
              <a:cs typeface="Verdana" panose="020B0604030504040204" pitchFamily="34" charset="0"/>
            </a:endParaRPr>
          </a:p>
          <a:p>
            <a:r>
              <a:rPr lang="tr-TR" sz="1300" dirty="0">
                <a:latin typeface="Verdana" panose="020B0604030504040204" pitchFamily="34" charset="0"/>
                <a:ea typeface="Verdana" panose="020B0604030504040204" pitchFamily="34" charset="0"/>
                <a:cs typeface="Verdana" panose="020B0604030504040204" pitchFamily="34" charset="0"/>
              </a:rPr>
              <a:t> I-) Kapak Bölümü</a:t>
            </a:r>
          </a:p>
          <a:p>
            <a:r>
              <a:rPr lang="tr-TR" sz="1300" dirty="0">
                <a:latin typeface="Verdana" panose="020B0604030504040204" pitchFamily="34" charset="0"/>
                <a:ea typeface="Verdana" panose="020B0604030504040204" pitchFamily="34" charset="0"/>
                <a:cs typeface="Verdana" panose="020B0604030504040204" pitchFamily="34" charset="0"/>
              </a:rPr>
              <a:t>II-) Genel Bilgi-Usul/Hesap İncelemeleri-Sonuç Bölümü</a:t>
            </a:r>
          </a:p>
          <a:p>
            <a:r>
              <a:rPr lang="tr-TR" sz="1300" dirty="0">
                <a:latin typeface="Verdana" panose="020B0604030504040204" pitchFamily="34" charset="0"/>
                <a:ea typeface="Verdana" panose="020B0604030504040204" pitchFamily="34" charset="0"/>
                <a:cs typeface="Verdana" panose="020B0604030504040204" pitchFamily="34" charset="0"/>
              </a:rPr>
              <a:t>III-) Rapor Metninde Değiştirilen Bölümler</a:t>
            </a:r>
          </a:p>
          <a:p>
            <a:r>
              <a:rPr lang="tr-TR" sz="1300" dirty="0">
                <a:latin typeface="Verdana" panose="020B0604030504040204" pitchFamily="34" charset="0"/>
                <a:ea typeface="Verdana" panose="020B0604030504040204" pitchFamily="34" charset="0"/>
                <a:cs typeface="Verdana" panose="020B0604030504040204" pitchFamily="34" charset="0"/>
              </a:rPr>
              <a:t>IV-) Ek Listesi Bölümü</a:t>
            </a:r>
          </a:p>
          <a:p>
            <a:endParaRPr lang="tr-TR"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13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*Önemli: </a:t>
            </a:r>
            <a:r>
              <a:rPr lang="tr-TR" sz="13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Belge Yükleme Formatı yöntemi seçilerek düzenlenecek raporların (I) Kapak bölümü sistemdeki </a:t>
            </a:r>
            <a:r>
              <a:rPr lang="tr-TR" sz="1300" dirty="0">
                <a:latin typeface="Verdana" panose="020B0604030504040204" pitchFamily="34" charset="0"/>
                <a:ea typeface="Verdana" panose="020B0604030504040204" pitchFamily="34" charset="0"/>
                <a:cs typeface="Verdana" panose="020B0604030504040204" pitchFamily="34" charset="0"/>
              </a:rPr>
              <a:t>alanların ayrı ayrı doldurulması ile gerçekleşecek. II-) Genel Bilgi-Usul/Hesap İncelemeleri-Sonuç </a:t>
            </a:r>
            <a:r>
              <a:rPr lang="tr-TR" sz="1300" dirty="0" smtClean="0">
                <a:latin typeface="Verdana" panose="020B0604030504040204" pitchFamily="34" charset="0"/>
                <a:ea typeface="Verdana" panose="020B0604030504040204" pitchFamily="34" charset="0"/>
                <a:cs typeface="Verdana" panose="020B0604030504040204" pitchFamily="34" charset="0"/>
              </a:rPr>
              <a:t>Bölümleri önceden beri olduğu gibi Word, Excel gibi programlarında hazırlandıktan sonra yükleme yapılacak. </a:t>
            </a:r>
          </a:p>
          <a:p>
            <a:pPr algn="just"/>
            <a:endParaRPr lang="tr-TR" sz="1000" dirty="0">
              <a:latin typeface="Verdana" panose="020B0604030504040204" pitchFamily="34" charset="0"/>
              <a:ea typeface="Verdana" panose="020B0604030504040204" pitchFamily="34" charset="0"/>
              <a:cs typeface="Verdana" panose="020B0604030504040204" pitchFamily="34" charset="0"/>
            </a:endParaRPr>
          </a:p>
          <a:p>
            <a:pPr algn="just"/>
            <a:r>
              <a:rPr lang="tr-TR" sz="1300" dirty="0" smtClean="0">
                <a:latin typeface="Verdana" panose="020B0604030504040204" pitchFamily="34" charset="0"/>
                <a:ea typeface="Verdana" panose="020B0604030504040204" pitchFamily="34" charset="0"/>
                <a:cs typeface="Verdana" panose="020B0604030504040204" pitchFamily="34" charset="0"/>
              </a:rPr>
              <a:t>Her iki yöntemin Ek Listesi </a:t>
            </a:r>
            <a:r>
              <a:rPr lang="tr-TR" sz="1300" dirty="0">
                <a:latin typeface="Verdana" panose="020B0604030504040204" pitchFamily="34" charset="0"/>
                <a:ea typeface="Verdana" panose="020B0604030504040204" pitchFamily="34" charset="0"/>
                <a:cs typeface="Verdana" panose="020B0604030504040204" pitchFamily="34" charset="0"/>
              </a:rPr>
              <a:t>Bölümü Vergi Dairesine dilekçe ekinde ve rapor ekinde elektronik olarak olmak üzere iki şekilde oluşacaktır</a:t>
            </a:r>
            <a:r>
              <a:rPr lang="tr-TR" sz="1300" dirty="0" smtClean="0">
                <a:latin typeface="Verdana" panose="020B0604030504040204" pitchFamily="34" charset="0"/>
                <a:ea typeface="Verdana" panose="020B0604030504040204" pitchFamily="34" charset="0"/>
                <a:cs typeface="Verdana" panose="020B0604030504040204" pitchFamily="34" charset="0"/>
              </a:rPr>
              <a:t>.</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2838984"/>
      </p:ext>
    </p:extLst>
  </p:cSld>
  <p:clrMapOvr>
    <a:masterClrMapping/>
  </p:clrMapOvr>
  <p:transition spd="slow" advTm="6062">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Oluşturma İşlemleri</a:t>
            </a:r>
          </a:p>
        </p:txBody>
      </p:sp>
      <p:sp>
        <p:nvSpPr>
          <p:cNvPr id="2" name="Metin kutusu 1"/>
          <p:cNvSpPr txBox="1"/>
          <p:nvPr/>
        </p:nvSpPr>
        <p:spPr>
          <a:xfrm>
            <a:off x="805850" y="764704"/>
            <a:ext cx="7898903" cy="4401205"/>
          </a:xfrm>
          <a:prstGeom prst="rect">
            <a:avLst/>
          </a:prstGeom>
          <a:noFill/>
        </p:spPr>
        <p:txBody>
          <a:bodyPr wrap="square" rtlCol="0">
            <a:spAutoFit/>
          </a:bodyPr>
          <a:lstStyle/>
          <a:p>
            <a:pPr algn="just"/>
            <a:r>
              <a:rPr lang="tr-TR" sz="1400" dirty="0">
                <a:latin typeface="Verdana" panose="020B0604030504040204" pitchFamily="34" charset="0"/>
                <a:ea typeface="Verdana" panose="020B0604030504040204" pitchFamily="34" charset="0"/>
                <a:cs typeface="Verdana" panose="020B0604030504040204" pitchFamily="34" charset="0"/>
              </a:rPr>
              <a:t>KDV İadesi Raporu </a:t>
            </a:r>
            <a:r>
              <a:rPr lang="tr-TR" sz="1400" dirty="0" smtClean="0">
                <a:latin typeface="Verdana" panose="020B0604030504040204" pitchFamily="34" charset="0"/>
                <a:ea typeface="Verdana" panose="020B0604030504040204" pitchFamily="34" charset="0"/>
                <a:cs typeface="Verdana" panose="020B0604030504040204" pitchFamily="34" charset="0"/>
              </a:rPr>
              <a:t>Oluşturulması ile ilgili açıklamalar detaylı şekilde Kılavuzda </a:t>
            </a:r>
          </a:p>
          <a:p>
            <a:pPr algn="just"/>
            <a:r>
              <a:rPr lang="tr-TR" sz="1400" dirty="0" smtClean="0">
                <a:latin typeface="Verdana" panose="020B0604030504040204" pitchFamily="34" charset="0"/>
                <a:ea typeface="Verdana" panose="020B0604030504040204" pitchFamily="34" charset="0"/>
                <a:cs typeface="Verdana" panose="020B0604030504040204" pitchFamily="34" charset="0"/>
                <a:hlinkClick r:id="rId4"/>
              </a:rPr>
              <a:t>(e-YMM_Tasdik_Raporu_Teknik_Kilavuz_v3)</a:t>
            </a:r>
            <a:r>
              <a:rPr lang="tr-TR" sz="1400" dirty="0" smtClean="0">
                <a:latin typeface="Verdana" panose="020B0604030504040204" pitchFamily="34" charset="0"/>
                <a:ea typeface="Verdana" panose="020B0604030504040204" pitchFamily="34" charset="0"/>
                <a:cs typeface="Verdana" panose="020B0604030504040204" pitchFamily="34" charset="0"/>
              </a:rPr>
              <a:t> detaylı </a:t>
            </a:r>
            <a:r>
              <a:rPr lang="tr-TR" sz="1400" dirty="0">
                <a:latin typeface="Verdana" panose="020B0604030504040204" pitchFamily="34" charset="0"/>
                <a:ea typeface="Verdana" panose="020B0604030504040204" pitchFamily="34" charset="0"/>
                <a:cs typeface="Verdana" panose="020B0604030504040204" pitchFamily="34" charset="0"/>
              </a:rPr>
              <a:t>şekilde anlatılmıştır. </a:t>
            </a:r>
            <a:endParaRPr lang="tr-TR"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1400" dirty="0">
              <a:latin typeface="Verdana" panose="020B0604030504040204" pitchFamily="34" charset="0"/>
              <a:ea typeface="Verdana" panose="020B0604030504040204" pitchFamily="34" charset="0"/>
              <a:cs typeface="Verdana" panose="020B0604030504040204" pitchFamily="34" charset="0"/>
            </a:endParaRPr>
          </a:p>
          <a:p>
            <a:pPr algn="just"/>
            <a:r>
              <a:rPr lang="tr-TR" sz="1400" dirty="0">
                <a:latin typeface="Verdana" panose="020B0604030504040204" pitchFamily="34" charset="0"/>
                <a:ea typeface="Verdana" panose="020B0604030504040204" pitchFamily="34" charset="0"/>
                <a:cs typeface="Verdana" panose="020B0604030504040204" pitchFamily="34" charset="0"/>
              </a:rPr>
              <a:t>Belge Yükleme Formatı yöntemi seçilerek düzenlenecek raporların Genel Bilgi-Usul/Hesap İncelemeleri-Sonuç Bölümleri Word, Excel gibi programlarında hazırlandıktan </a:t>
            </a:r>
            <a:r>
              <a:rPr lang="tr-TR" sz="1400" dirty="0" smtClean="0">
                <a:latin typeface="Verdana" panose="020B0604030504040204" pitchFamily="34" charset="0"/>
                <a:ea typeface="Verdana" panose="020B0604030504040204" pitchFamily="34" charset="0"/>
                <a:cs typeface="Verdana" panose="020B0604030504040204" pitchFamily="34" charset="0"/>
              </a:rPr>
              <a:t>sonra aşağıdaki hususlar yükleme yapılırken kolaylık sağlayacaktır.</a:t>
            </a:r>
          </a:p>
          <a:p>
            <a:pPr algn="just"/>
            <a:endParaRPr lang="tr-TR"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r>
              <a:rPr lang="tr-TR" sz="1400" dirty="0" smtClean="0">
                <a:latin typeface="Verdana" panose="020B0604030504040204" pitchFamily="34" charset="0"/>
                <a:ea typeface="Verdana" panose="020B0604030504040204" pitchFamily="34" charset="0"/>
                <a:cs typeface="Verdana" panose="020B0604030504040204" pitchFamily="34" charset="0"/>
              </a:rPr>
              <a:t>Genel olarak raporlar Word ve Excel dosyalarında oluşturuluyor. Bu dosyalardan sisteme belge yükleme yapılırken sayfa ayarları ve tablo ayarları uyuşmadığından sistemde rapor şekil yapısı bozuluyor. Bu sebeple bu tür dosyaların ilk önce PDF formatına çevrilip sonrasında sistem üzerinden belge yükleme yapılması rapor şekil bakımından daha doğru olacaktır. </a:t>
            </a:r>
          </a:p>
          <a:p>
            <a:pPr marL="342900" indent="-342900" algn="just">
              <a:buFont typeface="Wingdings" panose="05000000000000000000" pitchFamily="2" charset="2"/>
              <a:buChar char="q"/>
            </a:pPr>
            <a:endParaRPr lang="tr-TR"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r>
              <a:rPr lang="tr-TR" sz="1400" dirty="0">
                <a:latin typeface="Verdana" panose="020B0604030504040204" pitchFamily="34" charset="0"/>
                <a:ea typeface="Verdana" panose="020B0604030504040204" pitchFamily="34" charset="0"/>
                <a:cs typeface="Verdana" panose="020B0604030504040204" pitchFamily="34" charset="0"/>
              </a:rPr>
              <a:t>Elektronik ortamda yüklenecek belgelerin “</a:t>
            </a:r>
            <a:r>
              <a:rPr lang="tr-TR" sz="1400" dirty="0" err="1">
                <a:latin typeface="Verdana" panose="020B0604030504040204" pitchFamily="34" charset="0"/>
                <a:ea typeface="Verdana" panose="020B0604030504040204" pitchFamily="34" charset="0"/>
                <a:cs typeface="Verdana" panose="020B0604030504040204" pitchFamily="34" charset="0"/>
              </a:rPr>
              <a:t>Jpeg</a:t>
            </a:r>
            <a:r>
              <a:rPr lang="tr-TR" sz="1400" dirty="0">
                <a:latin typeface="Verdana" panose="020B0604030504040204" pitchFamily="34" charset="0"/>
                <a:ea typeface="Verdana" panose="020B0604030504040204" pitchFamily="34" charset="0"/>
                <a:cs typeface="Verdana" panose="020B0604030504040204" pitchFamily="34" charset="0"/>
              </a:rPr>
              <a:t>” (Resim) formatında </a:t>
            </a:r>
            <a:r>
              <a:rPr lang="tr-TR" sz="1400" b="1" dirty="0">
                <a:latin typeface="Verdana" panose="020B0604030504040204" pitchFamily="34" charset="0"/>
                <a:ea typeface="Verdana" panose="020B0604030504040204" pitchFamily="34" charset="0"/>
                <a:cs typeface="Verdana" panose="020B0604030504040204" pitchFamily="34" charset="0"/>
              </a:rPr>
              <a:t>olmaması</a:t>
            </a:r>
            <a:r>
              <a:rPr lang="tr-TR" sz="1400" dirty="0">
                <a:latin typeface="Verdana" panose="020B0604030504040204" pitchFamily="34" charset="0"/>
                <a:ea typeface="Verdana" panose="020B0604030504040204" pitchFamily="34" charset="0"/>
                <a:cs typeface="Verdana" panose="020B0604030504040204" pitchFamily="34" charset="0"/>
              </a:rPr>
              <a:t> gerekmektedir. </a:t>
            </a:r>
            <a:endParaRPr lang="tr-TR"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endParaRPr lang="tr-TR"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r>
              <a:rPr lang="tr-TR" sz="1400" dirty="0">
                <a:latin typeface="Verdana" panose="020B0604030504040204" pitchFamily="34" charset="0"/>
                <a:ea typeface="Verdana" panose="020B0604030504040204" pitchFamily="34" charset="0"/>
                <a:cs typeface="Verdana" panose="020B0604030504040204" pitchFamily="34" charset="0"/>
              </a:rPr>
              <a:t>Her bölümün sol altında yer alan </a:t>
            </a:r>
            <a:r>
              <a:rPr lang="tr-TR" sz="1400" dirty="0" smtClean="0">
                <a:latin typeface="Verdana" panose="020B0604030504040204" pitchFamily="34" charset="0"/>
                <a:ea typeface="Verdana" panose="020B0604030504040204" pitchFamily="34" charset="0"/>
                <a:cs typeface="Verdana" panose="020B0604030504040204" pitchFamily="34" charset="0"/>
              </a:rPr>
              <a:t>Raporu Kontrol Et butonuna </a:t>
            </a:r>
            <a:r>
              <a:rPr lang="tr-TR" sz="1400" dirty="0">
                <a:latin typeface="Verdana" panose="020B0604030504040204" pitchFamily="34" charset="0"/>
                <a:ea typeface="Verdana" panose="020B0604030504040204" pitchFamily="34" charset="0"/>
                <a:cs typeface="Verdana" panose="020B0604030504040204" pitchFamily="34" charset="0"/>
              </a:rPr>
              <a:t>tıklanması </a:t>
            </a:r>
            <a:r>
              <a:rPr lang="tr-TR" sz="1400" dirty="0" smtClean="0">
                <a:latin typeface="Verdana" panose="020B0604030504040204" pitchFamily="34" charset="0"/>
                <a:ea typeface="Verdana" panose="020B0604030504040204" pitchFamily="34" charset="0"/>
                <a:cs typeface="Verdana" panose="020B0604030504040204" pitchFamily="34" charset="0"/>
              </a:rPr>
              <a:t>zorunlu </a:t>
            </a:r>
            <a:r>
              <a:rPr lang="tr-TR" sz="1400" dirty="0">
                <a:latin typeface="Verdana" panose="020B0604030504040204" pitchFamily="34" charset="0"/>
                <a:ea typeface="Verdana" panose="020B0604030504040204" pitchFamily="34" charset="0"/>
                <a:cs typeface="Verdana" panose="020B0604030504040204" pitchFamily="34" charset="0"/>
              </a:rPr>
              <a:t>alanlara giriş yapılmış </a:t>
            </a:r>
            <a:r>
              <a:rPr lang="tr-TR" sz="1400" dirty="0" smtClean="0">
                <a:latin typeface="Verdana" panose="020B0604030504040204" pitchFamily="34" charset="0"/>
                <a:ea typeface="Verdana" panose="020B0604030504040204" pitchFamily="34" charset="0"/>
                <a:cs typeface="Verdana" panose="020B0604030504040204" pitchFamily="34" charset="0"/>
              </a:rPr>
              <a:t>olup olmadığını kontrol </a:t>
            </a:r>
            <a:r>
              <a:rPr lang="tr-TR" sz="1400" dirty="0">
                <a:latin typeface="Verdana" panose="020B0604030504040204" pitchFamily="34" charset="0"/>
                <a:ea typeface="Verdana" panose="020B0604030504040204" pitchFamily="34" charset="0"/>
                <a:cs typeface="Verdana" panose="020B0604030504040204" pitchFamily="34" charset="0"/>
              </a:rPr>
              <a:t>etme işlemi </a:t>
            </a:r>
            <a:r>
              <a:rPr lang="tr-TR" sz="1400" dirty="0" smtClean="0">
                <a:latin typeface="Verdana" panose="020B0604030504040204" pitchFamily="34" charset="0"/>
                <a:ea typeface="Verdana" panose="020B0604030504040204" pitchFamily="34" charset="0"/>
                <a:cs typeface="Verdana" panose="020B0604030504040204" pitchFamily="34" charset="0"/>
              </a:rPr>
              <a:t>açısından önemlidir.</a:t>
            </a:r>
          </a:p>
          <a:p>
            <a:pPr algn="just"/>
            <a:endParaRPr lang="tr-TR"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endParaRPr lang="tr-TR" sz="1400" dirty="0">
              <a:latin typeface="Verdana" panose="020B0604030504040204" pitchFamily="34" charset="0"/>
              <a:ea typeface="Verdana" panose="020B0604030504040204" pitchFamily="34" charset="0"/>
              <a:cs typeface="Verdana" panose="020B0604030504040204" pitchFamily="34" charset="0"/>
            </a:endParaRPr>
          </a:p>
        </p:txBody>
      </p:sp>
      <p:pic>
        <p:nvPicPr>
          <p:cNvPr id="1030" name="Picture 6"/>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1259632" y="4883956"/>
            <a:ext cx="4359765" cy="122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915683"/>
      </p:ext>
    </p:extLst>
  </p:cSld>
  <p:clrMapOvr>
    <a:masterClrMapping/>
  </p:clrMapOvr>
  <p:transition spd="slow" advTm="6062">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Eklerinin Yüklenmesi</a:t>
            </a:r>
          </a:p>
        </p:txBody>
      </p:sp>
      <p:sp>
        <p:nvSpPr>
          <p:cNvPr id="2" name="Dikdörtgen 1"/>
          <p:cNvSpPr/>
          <p:nvPr/>
        </p:nvSpPr>
        <p:spPr>
          <a:xfrm>
            <a:off x="683568" y="620688"/>
            <a:ext cx="8136904" cy="6740307"/>
          </a:xfrm>
          <a:prstGeom prst="rect">
            <a:avLst/>
          </a:prstGeom>
        </p:spPr>
        <p:txBody>
          <a:bodyPr wrap="square">
            <a:spAutoFit/>
          </a:bodyPr>
          <a:lstStyle/>
          <a:p>
            <a:pPr algn="just"/>
            <a:r>
              <a:rPr lang="tr-TR" sz="1600" dirty="0">
                <a:latin typeface="Verdana" panose="020B0604030504040204" pitchFamily="34" charset="0"/>
                <a:ea typeface="Verdana" panose="020B0604030504040204" pitchFamily="34" charset="0"/>
                <a:cs typeface="Verdana" panose="020B0604030504040204" pitchFamily="34" charset="0"/>
              </a:rPr>
              <a:t>Ek Listesi Tablosu doldurulurken aşağıdaki hususların dikkate alınması gerekmektedir</a:t>
            </a:r>
            <a:r>
              <a:rPr lang="tr-TR"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r>
              <a:rPr lang="tr-TR" sz="1600" dirty="0">
                <a:latin typeface="Verdana" panose="020B0604030504040204" pitchFamily="34" charset="0"/>
                <a:ea typeface="Verdana" panose="020B0604030504040204" pitchFamily="34" charset="0"/>
                <a:cs typeface="Verdana" panose="020B0604030504040204" pitchFamily="34" charset="0"/>
              </a:rPr>
              <a:t>İbraz edilecek ekin sayfa sayısının girişinin yapılması gerekmektedir.</a:t>
            </a:r>
          </a:p>
          <a:p>
            <a:pPr marL="285750" indent="-285750" algn="just">
              <a:buFont typeface="Wingdings" panose="05000000000000000000" pitchFamily="2" charset="2"/>
              <a:buChar char="q"/>
            </a:pPr>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r>
              <a:rPr lang="tr-TR" sz="1600" dirty="0" smtClean="0">
                <a:latin typeface="Verdana" panose="020B0604030504040204" pitchFamily="34" charset="0"/>
                <a:ea typeface="Verdana" panose="020B0604030504040204" pitchFamily="34" charset="0"/>
                <a:cs typeface="Verdana" panose="020B0604030504040204" pitchFamily="34" charset="0"/>
              </a:rPr>
              <a:t>Yeminli </a:t>
            </a:r>
            <a:r>
              <a:rPr lang="tr-TR" sz="1600" dirty="0">
                <a:latin typeface="Verdana" panose="020B0604030504040204" pitchFamily="34" charset="0"/>
                <a:ea typeface="Verdana" panose="020B0604030504040204" pitchFamily="34" charset="0"/>
                <a:cs typeface="Verdana" panose="020B0604030504040204" pitchFamily="34" charset="0"/>
              </a:rPr>
              <a:t>mali müşavirin imzasını taşıyan belgeler ile Başkanlık tarafından üretilen (beyanname, tahakkuk fişi, vb.) belgeler Rapora </a:t>
            </a:r>
            <a:r>
              <a:rPr lang="tr-TR" sz="1600" dirty="0" smtClean="0">
                <a:latin typeface="Verdana" panose="020B0604030504040204" pitchFamily="34" charset="0"/>
                <a:ea typeface="Verdana" panose="020B0604030504040204" pitchFamily="34" charset="0"/>
                <a:cs typeface="Verdana" panose="020B0604030504040204" pitchFamily="34" charset="0"/>
              </a:rPr>
              <a:t>sistem üzerinden eklenecektir. Diğer kişi veya kurumların imzasını veya onayını taşıyan belgeler kağıt olarak dilekçe ekinde Vergi Dairesine ibraz edilecektir. (Örneğin Karşıt İnceleme Tutanakları veya Bilgi isteme yazıları)</a:t>
            </a:r>
          </a:p>
          <a:p>
            <a:pPr marL="285750" indent="-285750" algn="just">
              <a:buFont typeface="Wingdings" panose="05000000000000000000" pitchFamily="2" charset="2"/>
              <a:buChar char="q"/>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r>
              <a:rPr lang="tr-TR" sz="1600" dirty="0">
                <a:latin typeface="Verdana" panose="020B0604030504040204" pitchFamily="34" charset="0"/>
                <a:ea typeface="Verdana" panose="020B0604030504040204" pitchFamily="34" charset="0"/>
                <a:cs typeface="Verdana" panose="020B0604030504040204" pitchFamily="34" charset="0"/>
              </a:rPr>
              <a:t>Elektronik ortamda yüklenecek belgelerin “</a:t>
            </a:r>
            <a:r>
              <a:rPr lang="tr-TR" sz="1600" dirty="0" err="1">
                <a:latin typeface="Verdana" panose="020B0604030504040204" pitchFamily="34" charset="0"/>
                <a:ea typeface="Verdana" panose="020B0604030504040204" pitchFamily="34" charset="0"/>
                <a:cs typeface="Verdana" panose="020B0604030504040204" pitchFamily="34" charset="0"/>
              </a:rPr>
              <a:t>Jpeg</a:t>
            </a:r>
            <a:r>
              <a:rPr lang="tr-TR" sz="1600" dirty="0">
                <a:latin typeface="Verdana" panose="020B0604030504040204" pitchFamily="34" charset="0"/>
                <a:ea typeface="Verdana" panose="020B0604030504040204" pitchFamily="34" charset="0"/>
                <a:cs typeface="Verdana" panose="020B0604030504040204" pitchFamily="34" charset="0"/>
              </a:rPr>
              <a:t>” (Resim) formatında olmaması gerekmektedir. Söz konusu formatta yükleme yapılmaya çalışıldığında, ilgili alanda yükleme yapıldı olarak görünecektir. Ancak rapor görüntülemede görüntülenmesi yapılamayacaktır</a:t>
            </a:r>
            <a:r>
              <a:rPr lang="tr-TR" sz="1600"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gn="just">
              <a:buFont typeface="Wingdings" panose="05000000000000000000" pitchFamily="2" charset="2"/>
              <a:buChar char="q"/>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r>
              <a:rPr lang="tr-TR" sz="1600" dirty="0">
                <a:latin typeface="Verdana" panose="020B0604030504040204" pitchFamily="34" charset="0"/>
                <a:ea typeface="Verdana" panose="020B0604030504040204" pitchFamily="34" charset="0"/>
                <a:cs typeface="Verdana" panose="020B0604030504040204" pitchFamily="34" charset="0"/>
              </a:rPr>
              <a:t>Belgelerin tarayıcıdan taratılması </a:t>
            </a:r>
            <a:r>
              <a:rPr lang="tr-TR" sz="1600" dirty="0" smtClean="0">
                <a:latin typeface="Verdana" panose="020B0604030504040204" pitchFamily="34" charset="0"/>
                <a:ea typeface="Verdana" panose="020B0604030504040204" pitchFamily="34" charset="0"/>
                <a:cs typeface="Verdana" panose="020B0604030504040204" pitchFamily="34" charset="0"/>
              </a:rPr>
              <a:t>yapılırken yüksek çözünürlükle tarama yapılmaması gerekmektedir.</a:t>
            </a:r>
          </a:p>
          <a:p>
            <a:pPr marL="285750" indent="-285750" algn="just">
              <a:buFont typeface="Wingdings" panose="05000000000000000000" pitchFamily="2" charset="2"/>
              <a:buChar char="q"/>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r>
              <a:rPr lang="tr-TR" sz="1600" dirty="0">
                <a:latin typeface="Verdana" panose="020B0604030504040204" pitchFamily="34" charset="0"/>
                <a:ea typeface="Verdana" panose="020B0604030504040204" pitchFamily="34" charset="0"/>
                <a:cs typeface="Verdana" panose="020B0604030504040204" pitchFamily="34" charset="0"/>
              </a:rPr>
              <a:t>Tüm eklerin </a:t>
            </a:r>
            <a:r>
              <a:rPr lang="tr-TR" sz="1600" dirty="0" smtClean="0">
                <a:latin typeface="Verdana" panose="020B0604030504040204" pitchFamily="34" charset="0"/>
                <a:ea typeface="Verdana" panose="020B0604030504040204" pitchFamily="34" charset="0"/>
                <a:cs typeface="Verdana" panose="020B0604030504040204" pitchFamily="34" charset="0"/>
              </a:rPr>
              <a:t>toplam büyüklüğü </a:t>
            </a:r>
            <a:r>
              <a:rPr lang="tr-TR" sz="1600" dirty="0">
                <a:latin typeface="Verdana" panose="020B0604030504040204" pitchFamily="34" charset="0"/>
                <a:ea typeface="Verdana" panose="020B0604030504040204" pitchFamily="34" charset="0"/>
                <a:cs typeface="Verdana" panose="020B0604030504040204" pitchFamily="34" charset="0"/>
              </a:rPr>
              <a:t>5 MB ı </a:t>
            </a:r>
            <a:r>
              <a:rPr lang="tr-TR" sz="1600" dirty="0" smtClean="0">
                <a:latin typeface="Verdana" panose="020B0604030504040204" pitchFamily="34" charset="0"/>
                <a:ea typeface="Verdana" panose="020B0604030504040204" pitchFamily="34" charset="0"/>
                <a:cs typeface="Verdana" panose="020B0604030504040204" pitchFamily="34" charset="0"/>
              </a:rPr>
              <a:t>geçemez</a:t>
            </a:r>
            <a:r>
              <a:rPr lang="tr-TR" sz="1600" dirty="0">
                <a:latin typeface="Verdana" panose="020B0604030504040204" pitchFamily="34" charset="0"/>
                <a:ea typeface="Verdana" panose="020B0604030504040204" pitchFamily="34" charset="0"/>
                <a:cs typeface="Verdana" panose="020B0604030504040204" pitchFamily="34" charset="0"/>
              </a:rPr>
              <a:t>.</a:t>
            </a:r>
            <a:r>
              <a:rPr lang="tr-TR" sz="1600" dirty="0" smtClean="0">
                <a:latin typeface="Verdana" panose="020B0604030504040204" pitchFamily="34" charset="0"/>
                <a:ea typeface="Verdana" panose="020B0604030504040204" pitchFamily="34" charset="0"/>
                <a:cs typeface="Verdana" panose="020B0604030504040204" pitchFamily="34" charset="0"/>
              </a:rPr>
              <a:t> Diğer kişi </a:t>
            </a:r>
            <a:r>
              <a:rPr lang="tr-TR" sz="1600" dirty="0">
                <a:latin typeface="Verdana" panose="020B0604030504040204" pitchFamily="34" charset="0"/>
                <a:ea typeface="Verdana" panose="020B0604030504040204" pitchFamily="34" charset="0"/>
                <a:cs typeface="Verdana" panose="020B0604030504040204" pitchFamily="34" charset="0"/>
              </a:rPr>
              <a:t>ve kurumların imzasını </a:t>
            </a:r>
            <a:r>
              <a:rPr lang="tr-TR" sz="1600" dirty="0" smtClean="0">
                <a:latin typeface="Verdana" panose="020B0604030504040204" pitchFamily="34" charset="0"/>
                <a:ea typeface="Verdana" panose="020B0604030504040204" pitchFamily="34" charset="0"/>
                <a:cs typeface="Verdana" panose="020B0604030504040204" pitchFamily="34" charset="0"/>
              </a:rPr>
              <a:t>taşıyan belgeler </a:t>
            </a:r>
            <a:r>
              <a:rPr lang="tr-TR" sz="1600" dirty="0">
                <a:latin typeface="Verdana" panose="020B0604030504040204" pitchFamily="34" charset="0"/>
                <a:ea typeface="Verdana" panose="020B0604030504040204" pitchFamily="34" charset="0"/>
                <a:cs typeface="Verdana" panose="020B0604030504040204" pitchFamily="34" charset="0"/>
              </a:rPr>
              <a:t>ile 5 MB ı aşan </a:t>
            </a:r>
            <a:r>
              <a:rPr lang="tr-TR" sz="1600" dirty="0" smtClean="0">
                <a:latin typeface="Verdana" panose="020B0604030504040204" pitchFamily="34" charset="0"/>
                <a:ea typeface="Verdana" panose="020B0604030504040204" pitchFamily="34" charset="0"/>
                <a:cs typeface="Verdana" panose="020B0604030504040204" pitchFamily="34" charset="0"/>
              </a:rPr>
              <a:t>elektronik ortamda </a:t>
            </a:r>
            <a:r>
              <a:rPr lang="tr-TR" sz="1600" dirty="0">
                <a:latin typeface="Verdana" panose="020B0604030504040204" pitchFamily="34" charset="0"/>
                <a:ea typeface="Verdana" panose="020B0604030504040204" pitchFamily="34" charset="0"/>
                <a:cs typeface="Verdana" panose="020B0604030504040204" pitchFamily="34" charset="0"/>
              </a:rPr>
              <a:t>iletilemeyen belgeler </a:t>
            </a:r>
            <a:r>
              <a:rPr lang="tr-TR" sz="1600" dirty="0" smtClean="0">
                <a:latin typeface="Verdana" panose="020B0604030504040204" pitchFamily="34" charset="0"/>
                <a:ea typeface="Verdana" panose="020B0604030504040204" pitchFamily="34" charset="0"/>
                <a:cs typeface="Verdana" panose="020B0604030504040204" pitchFamily="34" charset="0"/>
              </a:rPr>
              <a:t>kağıt ortamında </a:t>
            </a:r>
            <a:r>
              <a:rPr lang="tr-TR" sz="1600" dirty="0">
                <a:latin typeface="Verdana" panose="020B0604030504040204" pitchFamily="34" charset="0"/>
                <a:ea typeface="Verdana" panose="020B0604030504040204" pitchFamily="34" charset="0"/>
                <a:cs typeface="Verdana" panose="020B0604030504040204" pitchFamily="34" charset="0"/>
              </a:rPr>
              <a:t>dilekçe ile gönderilecektir.</a:t>
            </a:r>
          </a:p>
          <a:p>
            <a:pPr algn="just"/>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q"/>
            </a:pPr>
            <a:endParaRPr lang="tr-TR"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0403815"/>
      </p:ext>
    </p:extLst>
  </p:cSld>
  <p:clrMapOvr>
    <a:masterClrMapping/>
  </p:clrMapOvr>
  <p:transition spd="slow" advTm="6062">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Eklerinin Yüklenmesi</a:t>
            </a:r>
          </a:p>
        </p:txBody>
      </p:sp>
      <p:grpSp>
        <p:nvGrpSpPr>
          <p:cNvPr id="2" name="Group 5"/>
          <p:cNvGrpSpPr>
            <a:grpSpLocks noChangeAspect="1"/>
          </p:cNvGrpSpPr>
          <p:nvPr/>
        </p:nvGrpSpPr>
        <p:grpSpPr bwMode="auto">
          <a:xfrm>
            <a:off x="827583" y="1196752"/>
            <a:ext cx="8103627" cy="4536504"/>
            <a:chOff x="-57" y="516"/>
            <a:chExt cx="4882" cy="2733"/>
          </a:xfrm>
        </p:grpSpPr>
        <p:sp>
          <p:nvSpPr>
            <p:cNvPr id="3" name="AutoShape 4"/>
            <p:cNvSpPr>
              <a:spLocks noChangeAspect="1" noChangeArrowheads="1" noTextEdit="1"/>
            </p:cNvSpPr>
            <p:nvPr/>
          </p:nvSpPr>
          <p:spPr bwMode="auto">
            <a:xfrm>
              <a:off x="-57" y="516"/>
              <a:ext cx="4882" cy="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 y="516"/>
              <a:ext cx="4887" cy="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3781966"/>
      </p:ext>
    </p:extLst>
  </p:cSld>
  <p:clrMapOvr>
    <a:masterClrMapping/>
  </p:clrMapOvr>
  <p:transition spd="slow" advTm="6062">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Rapor Eklerinin Yüklenmesi</a:t>
            </a:r>
          </a:p>
        </p:txBody>
      </p:sp>
      <p:grpSp>
        <p:nvGrpSpPr>
          <p:cNvPr id="3" name="Group 5"/>
          <p:cNvGrpSpPr>
            <a:grpSpLocks noChangeAspect="1"/>
          </p:cNvGrpSpPr>
          <p:nvPr/>
        </p:nvGrpSpPr>
        <p:grpSpPr bwMode="auto">
          <a:xfrm>
            <a:off x="661009" y="1061278"/>
            <a:ext cx="8361732" cy="4680520"/>
            <a:chOff x="-57" y="516"/>
            <a:chExt cx="5874" cy="3288"/>
          </a:xfrm>
        </p:grpSpPr>
        <p:sp>
          <p:nvSpPr>
            <p:cNvPr id="5" name="AutoShape 4"/>
            <p:cNvSpPr>
              <a:spLocks noChangeAspect="1" noChangeArrowheads="1" noTextEdit="1"/>
            </p:cNvSpPr>
            <p:nvPr/>
          </p:nvSpPr>
          <p:spPr bwMode="auto">
            <a:xfrm>
              <a:off x="-57" y="516"/>
              <a:ext cx="5874" cy="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 y="516"/>
              <a:ext cx="5880" cy="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6153955"/>
      </p:ext>
    </p:extLst>
  </p:cSld>
  <p:clrMapOvr>
    <a:masterClrMapping/>
  </p:clrMapOvr>
  <p:transition spd="slow" advTm="6062">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İmzalama İşlemleri</a:t>
            </a:r>
          </a:p>
        </p:txBody>
      </p:sp>
      <p:sp>
        <p:nvSpPr>
          <p:cNvPr id="2" name="Metin kutusu 1"/>
          <p:cNvSpPr txBox="1"/>
          <p:nvPr/>
        </p:nvSpPr>
        <p:spPr>
          <a:xfrm>
            <a:off x="827584" y="764704"/>
            <a:ext cx="7898903" cy="2092881"/>
          </a:xfrm>
          <a:prstGeom prst="rect">
            <a:avLst/>
          </a:prstGeom>
          <a:noFill/>
        </p:spPr>
        <p:txBody>
          <a:bodyPr wrap="square" rtlCol="0">
            <a:spAutoFit/>
          </a:bodyPr>
          <a:lstStyle/>
          <a:p>
            <a:pPr algn="ctr"/>
            <a:r>
              <a:rPr lang="tr-TR" b="1" dirty="0" smtClean="0">
                <a:latin typeface="Verdana" panose="020B0604030504040204" pitchFamily="34" charset="0"/>
                <a:ea typeface="Verdana" panose="020B0604030504040204" pitchFamily="34" charset="0"/>
                <a:cs typeface="Verdana" panose="020B0604030504040204" pitchFamily="34" charset="0"/>
              </a:rPr>
              <a:t>İmzalama İşlem Sıralaması</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a:pPr>
            <a:r>
              <a:rPr lang="tr-TR" sz="1600" dirty="0" smtClean="0">
                <a:latin typeface="Verdana" panose="020B0604030504040204" pitchFamily="34" charset="0"/>
                <a:ea typeface="Verdana" panose="020B0604030504040204" pitchFamily="34" charset="0"/>
                <a:cs typeface="Verdana" panose="020B0604030504040204" pitchFamily="34" charset="0"/>
              </a:rPr>
              <a:t>İmzalama işleminin yapılabilmesi için öncelikle imza cihazı veya cihazlarının imzalama yapılacak bilgisayara tanıtılmış olması,</a:t>
            </a:r>
          </a:p>
          <a:p>
            <a:pPr marL="342900" indent="-342900" algn="just">
              <a:buFont typeface="+mj-lt"/>
              <a:buAutoNum type="arabicPeriod"/>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a:pPr>
            <a:r>
              <a:rPr lang="tr-TR" sz="1600" dirty="0" smtClean="0">
                <a:latin typeface="Verdana" panose="020B0604030504040204" pitchFamily="34" charset="0"/>
                <a:ea typeface="Verdana" panose="020B0604030504040204" pitchFamily="34" charset="0"/>
                <a:cs typeface="Verdana" panose="020B0604030504040204" pitchFamily="34" charset="0"/>
              </a:rPr>
              <a:t>Java programının yüklenmiş ve imza için parametre ayarının yapılmış olması, (</a:t>
            </a:r>
            <a:r>
              <a:rPr lang="tr-TR" sz="1600" dirty="0">
                <a:solidFill>
                  <a:srgbClr val="000000"/>
                </a:solidFill>
                <a:latin typeface="Times New Roman"/>
              </a:rPr>
              <a:t>-</a:t>
            </a:r>
            <a:r>
              <a:rPr lang="tr-TR" sz="1600" b="1" dirty="0" err="1" smtClean="0">
                <a:solidFill>
                  <a:srgbClr val="000000"/>
                </a:solidFill>
                <a:latin typeface="Times New Roman"/>
              </a:rPr>
              <a:t>Djava.security.debug</a:t>
            </a:r>
            <a:r>
              <a:rPr lang="tr-TR" sz="1600" b="1" dirty="0" smtClean="0">
                <a:solidFill>
                  <a:srgbClr val="000000"/>
                </a:solidFill>
                <a:latin typeface="Times New Roman"/>
              </a:rPr>
              <a:t>=sunpkcs11</a:t>
            </a:r>
            <a:r>
              <a:rPr lang="tr-TR" sz="1600" dirty="0" smtClean="0">
                <a:solidFill>
                  <a:srgbClr val="000000"/>
                </a:solidFill>
                <a:latin typeface="Times New Roman"/>
              </a:rPr>
              <a:t>)</a:t>
            </a:r>
            <a:endParaRPr lang="tr-TR" sz="1600" dirty="0" smtClean="0">
              <a:latin typeface="Verdana" panose="020B0604030504040204" pitchFamily="34" charset="0"/>
              <a:ea typeface="Verdana" panose="020B0604030504040204" pitchFamily="34" charset="0"/>
              <a:cs typeface="Verdana" panose="020B0604030504040204" pitchFamily="34" charset="0"/>
            </a:endParaRPr>
          </a:p>
          <a:p>
            <a:endParaRPr lang="tr-TR" sz="1600" dirty="0">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35696" y="3040071"/>
            <a:ext cx="51816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443097"/>
      </p:ext>
    </p:extLst>
  </p:cSld>
  <p:clrMapOvr>
    <a:masterClrMapping/>
  </p:clrMapOvr>
  <p:transition spd="slow" advTm="6062">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İmzalama İşlemleri</a:t>
            </a:r>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8714" y="2263764"/>
            <a:ext cx="7279709" cy="40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55576" y="521373"/>
            <a:ext cx="8208912" cy="1708160"/>
          </a:xfrm>
          <a:prstGeom prst="rect">
            <a:avLst/>
          </a:prstGeom>
        </p:spPr>
        <p:txBody>
          <a:bodyPr wrap="square">
            <a:spAutoFit/>
          </a:bodyPr>
          <a:lstStyle/>
          <a:p>
            <a:pPr lvl="0" algn="ctr"/>
            <a:r>
              <a:rPr lang="tr-TR" b="1" dirty="0">
                <a:solidFill>
                  <a:prstClr val="black"/>
                </a:solidFill>
                <a:latin typeface="Verdana" panose="020B0604030504040204" pitchFamily="34" charset="0"/>
                <a:ea typeface="Verdana" panose="020B0604030504040204" pitchFamily="34" charset="0"/>
                <a:cs typeface="Verdana" panose="020B0604030504040204" pitchFamily="34" charset="0"/>
              </a:rPr>
              <a:t>İmzalama İşlem Sıralaması</a:t>
            </a:r>
          </a:p>
          <a:p>
            <a:pPr marL="342900" lvl="0" indent="-342900" algn="just">
              <a:buFont typeface="+mj-lt"/>
              <a:buAutoNum type="arabicPeriod"/>
            </a:pPr>
            <a:endParaRPr lang="tr-TR" sz="7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algn="just">
              <a:buFont typeface="+mj-lt"/>
              <a:buAutoNum type="arabicPeriod" startAt="3"/>
            </a:pPr>
            <a:r>
              <a:rPr lang="tr-TR" sz="1600" dirty="0">
                <a:solidFill>
                  <a:prstClr val="black"/>
                </a:solidFill>
                <a:latin typeface="Verdana" panose="020B0604030504040204" pitchFamily="34" charset="0"/>
                <a:ea typeface="Verdana" panose="020B0604030504040204" pitchFamily="34" charset="0"/>
                <a:cs typeface="Verdana" panose="020B0604030504040204" pitchFamily="34" charset="0"/>
              </a:rPr>
              <a:t>Rapor zorunlu alanlarının doldurulmuş olması ve belge yüklemelerinin yapılmış olması,</a:t>
            </a:r>
          </a:p>
          <a:p>
            <a:pPr marL="342900" lvl="0" indent="-342900" algn="just">
              <a:buFont typeface="+mj-lt"/>
              <a:buAutoNum type="arabicPeriod" startAt="3"/>
            </a:pPr>
            <a:r>
              <a:rPr lang="tr-TR"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Rapor </a:t>
            </a:r>
            <a:r>
              <a:rPr lang="tr-TR" sz="1600" dirty="0">
                <a:solidFill>
                  <a:prstClr val="black"/>
                </a:solidFill>
                <a:latin typeface="Verdana" panose="020B0604030504040204" pitchFamily="34" charset="0"/>
                <a:ea typeface="Verdana" panose="020B0604030504040204" pitchFamily="34" charset="0"/>
                <a:cs typeface="Verdana" panose="020B0604030504040204" pitchFamily="34" charset="0"/>
              </a:rPr>
              <a:t>Kontrol butonu tıklanarak kontrol işleminin tamamlanması</a:t>
            </a:r>
            <a:r>
              <a:rPr lang="tr-TR"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lvl="0" algn="just"/>
            <a:r>
              <a:rPr lang="tr-TR"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(Kontrol işlemi yapıldıktan sonra sonuç başarılı ise e-imzalama butonları aktif olacaktır.)</a:t>
            </a:r>
            <a:endParaRPr lang="tr-TR"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6983"/>
      </p:ext>
    </p:extLst>
  </p:cSld>
  <p:clrMapOvr>
    <a:masterClrMapping/>
  </p:clrMapOvr>
  <p:transition spd="slow" advTm="6062">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274638"/>
            <a:ext cx="8077200" cy="1282154"/>
          </a:xfrm>
        </p:spPr>
        <p:txBody>
          <a:bodyPr>
            <a:noAutofit/>
          </a:bodyPr>
          <a:lstStyle/>
          <a:p>
            <a:pPr marL="457200" indent="-457200">
              <a:buFont typeface="Arial" pitchFamily="34" charset="0"/>
              <a:buChar char="•"/>
            </a:pPr>
            <a:r>
              <a:rPr lang="tr-TR" sz="2000" b="1" dirty="0" smtClean="0">
                <a:latin typeface="Verdana" panose="020B0604030504040204" pitchFamily="34" charset="0"/>
                <a:ea typeface="Verdana" panose="020B0604030504040204" pitchFamily="34" charset="0"/>
                <a:cs typeface="Verdana" panose="020B0604030504040204" pitchFamily="34" charset="0"/>
              </a:rPr>
              <a:t>01.06.2019 Tarih ve 30791 Sayılı Resmi Gazetede yayınlanan YMM Tasdik Raporlarının Elektronik  Ortamda gönderilmesi Hakkında Genel Tebliği (SeriNo:1) </a:t>
            </a:r>
            <a:endParaRPr lang="tr-TR"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Metin kutusu 3"/>
          <p:cNvSpPr txBox="1"/>
          <p:nvPr/>
        </p:nvSpPr>
        <p:spPr>
          <a:xfrm>
            <a:off x="1619672" y="1988840"/>
            <a:ext cx="4203202" cy="4062651"/>
          </a:xfrm>
          <a:prstGeom prst="rect">
            <a:avLst/>
          </a:prstGeom>
          <a:noFill/>
        </p:spPr>
        <p:txBody>
          <a:bodyPr wrap="none" rtlCol="0">
            <a:spAutoFit/>
          </a:bodyPr>
          <a:lstStyle/>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Rapor gönderme yetkisi</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Rapor Çeşitleri</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Yetki</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Şifre İşlemleri</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Alt Kullanıcılar</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Ek Listesi</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Raporun Tamamlanma Anı</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Rapor içi değişikliklerde Süre</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Değişen Raporlarda E-İmza </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Mesleki Sorumluluk</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Mücbir Sebep Halleri</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Hangi Kayıtlar Esas alınır</a:t>
            </a:r>
          </a:p>
          <a:p>
            <a:pPr marL="285750" indent="-285750">
              <a:buFont typeface="Arial"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Faaliyet Belgesi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9726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5" presetClass="emph" presetSubtype="0" grpId="0" nodeType="afterEffect">
                                  <p:stCondLst>
                                    <p:cond delay="0"/>
                                  </p:stCondLst>
                                  <p:iterate type="lt">
                                    <p:tmAbs val="25"/>
                                  </p:iterate>
                                  <p:childTnLst>
                                    <p:set>
                                      <p:cBhvr override="childStyle">
                                        <p:cTn id="10" dur="2000"/>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İmzalama İşlemleri</a:t>
            </a:r>
          </a:p>
        </p:txBody>
      </p:sp>
      <p:sp>
        <p:nvSpPr>
          <p:cNvPr id="2" name="Metin kutusu 1"/>
          <p:cNvSpPr txBox="1"/>
          <p:nvPr/>
        </p:nvSpPr>
        <p:spPr>
          <a:xfrm>
            <a:off x="827584" y="764704"/>
            <a:ext cx="7898903" cy="861774"/>
          </a:xfrm>
          <a:prstGeom prst="rect">
            <a:avLst/>
          </a:prstGeom>
          <a:noFill/>
        </p:spPr>
        <p:txBody>
          <a:bodyPr wrap="square" rtlCol="0">
            <a:spAutoFit/>
          </a:bodyPr>
          <a:lstStyle/>
          <a:p>
            <a:pPr algn="ctr"/>
            <a:r>
              <a:rPr lang="tr-TR" b="1" dirty="0" smtClean="0">
                <a:latin typeface="Verdana" panose="020B0604030504040204" pitchFamily="34" charset="0"/>
                <a:ea typeface="Verdana" panose="020B0604030504040204" pitchFamily="34" charset="0"/>
                <a:cs typeface="Verdana" panose="020B0604030504040204" pitchFamily="34" charset="0"/>
              </a:rPr>
              <a:t>İmzalama İşlem Sıralaması</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startAt="5"/>
            </a:pPr>
            <a:r>
              <a:rPr lang="tr-TR" sz="1600" dirty="0" smtClean="0">
                <a:latin typeface="Verdana" panose="020B0604030504040204" pitchFamily="34" charset="0"/>
                <a:ea typeface="Verdana" panose="020B0604030504040204" pitchFamily="34" charset="0"/>
                <a:cs typeface="Verdana" panose="020B0604030504040204" pitchFamily="34" charset="0"/>
              </a:rPr>
              <a:t>e-İmzalama aracının sistem üzerinden indirilerek aktifleştirilmesi,</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pic>
        <p:nvPicPr>
          <p:cNvPr id="205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2401" y="1844824"/>
            <a:ext cx="7664086" cy="42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77036"/>
      </p:ext>
    </p:extLst>
  </p:cSld>
  <p:clrMapOvr>
    <a:masterClrMapping/>
  </p:clrMapOvr>
  <p:transition spd="slow" advTm="6062">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İmzalama İşlemleri</a:t>
            </a:r>
          </a:p>
        </p:txBody>
      </p:sp>
      <p:sp>
        <p:nvSpPr>
          <p:cNvPr id="2" name="Metin kutusu 1"/>
          <p:cNvSpPr txBox="1"/>
          <p:nvPr/>
        </p:nvSpPr>
        <p:spPr>
          <a:xfrm>
            <a:off x="827584" y="764704"/>
            <a:ext cx="7898903" cy="1107996"/>
          </a:xfrm>
          <a:prstGeom prst="rect">
            <a:avLst/>
          </a:prstGeom>
          <a:noFill/>
        </p:spPr>
        <p:txBody>
          <a:bodyPr wrap="square" rtlCol="0">
            <a:spAutoFit/>
          </a:bodyPr>
          <a:lstStyle/>
          <a:p>
            <a:pPr algn="ctr"/>
            <a:r>
              <a:rPr lang="tr-TR" b="1" dirty="0" smtClean="0">
                <a:latin typeface="Verdana" panose="020B0604030504040204" pitchFamily="34" charset="0"/>
                <a:ea typeface="Verdana" panose="020B0604030504040204" pitchFamily="34" charset="0"/>
                <a:cs typeface="Verdana" panose="020B0604030504040204" pitchFamily="34" charset="0"/>
              </a:rPr>
              <a:t>İmzalama İşlem Sıralaması</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startAt="5"/>
            </a:pPr>
            <a:r>
              <a:rPr lang="tr-TR" sz="1600" dirty="0" smtClean="0">
                <a:latin typeface="Verdana" panose="020B0604030504040204" pitchFamily="34" charset="0"/>
                <a:ea typeface="Verdana" panose="020B0604030504040204" pitchFamily="34" charset="0"/>
                <a:cs typeface="Verdana" panose="020B0604030504040204" pitchFamily="34" charset="0"/>
              </a:rPr>
              <a:t>e-İmzalama seçeneğine tıklayarak imzalama işlemine geçilmesi ve e-imza şifresi girişi yapılması,</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13544" y="1883668"/>
            <a:ext cx="7712943" cy="43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907037"/>
      </p:ext>
    </p:extLst>
  </p:cSld>
  <p:clrMapOvr>
    <a:masterClrMapping/>
  </p:clrMapOvr>
  <p:transition spd="slow" advTm="6062">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539750" y="0"/>
            <a:ext cx="8604250" cy="50405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İmzalama İşlemleri</a:t>
            </a:r>
          </a:p>
        </p:txBody>
      </p:sp>
      <p:sp>
        <p:nvSpPr>
          <p:cNvPr id="2" name="Metin kutusu 1"/>
          <p:cNvSpPr txBox="1"/>
          <p:nvPr/>
        </p:nvSpPr>
        <p:spPr>
          <a:xfrm>
            <a:off x="827584" y="764704"/>
            <a:ext cx="7898903" cy="1107996"/>
          </a:xfrm>
          <a:prstGeom prst="rect">
            <a:avLst/>
          </a:prstGeom>
          <a:noFill/>
        </p:spPr>
        <p:txBody>
          <a:bodyPr wrap="square" rtlCol="0">
            <a:spAutoFit/>
          </a:bodyPr>
          <a:lstStyle/>
          <a:p>
            <a:pPr algn="ctr"/>
            <a:r>
              <a:rPr lang="tr-TR" b="1" dirty="0" smtClean="0">
                <a:latin typeface="Verdana" panose="020B0604030504040204" pitchFamily="34" charset="0"/>
                <a:ea typeface="Verdana" panose="020B0604030504040204" pitchFamily="34" charset="0"/>
                <a:cs typeface="Verdana" panose="020B0604030504040204" pitchFamily="34" charset="0"/>
              </a:rPr>
              <a:t>İmzalama İşlem Sıralaması</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startAt="5"/>
            </a:pPr>
            <a:r>
              <a:rPr lang="tr-TR" sz="1600" dirty="0" smtClean="0">
                <a:latin typeface="Verdana" panose="020B0604030504040204" pitchFamily="34" charset="0"/>
                <a:ea typeface="Verdana" panose="020B0604030504040204" pitchFamily="34" charset="0"/>
                <a:cs typeface="Verdana" panose="020B0604030504040204" pitchFamily="34" charset="0"/>
              </a:rPr>
              <a:t>e-İmza işleminin başarılı olmasından sonra e-imza işlemi için gerekli butonlar pasif olur ve iptal etme/pasife çekme butonu aktifleşir.</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87624" y="2060848"/>
            <a:ext cx="6804935" cy="414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114811"/>
      </p:ext>
    </p:extLst>
  </p:cSld>
  <p:clrMapOvr>
    <a:masterClrMapping/>
  </p:clrMapOvr>
  <p:transition spd="slow" advTm="6062">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68390"/>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08975" y="6296977"/>
            <a:ext cx="835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899592" y="908720"/>
            <a:ext cx="7754887" cy="452431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anose="020B0604030504040204" pitchFamily="34" charset="0"/>
                <a:ea typeface="Verdana" panose="020B0604030504040204" pitchFamily="34" charset="0"/>
                <a:cs typeface="Verdana" panose="020B0604030504040204" pitchFamily="34" charset="0"/>
              </a:rPr>
              <a:t>KATILIMINIZ İÇİN </a:t>
            </a:r>
          </a:p>
          <a:p>
            <a:pPr algn="ctr"/>
            <a:r>
              <a:rPr lang="tr-TR"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anose="020B0604030504040204" pitchFamily="34" charset="0"/>
                <a:ea typeface="Verdana" panose="020B0604030504040204" pitchFamily="34" charset="0"/>
                <a:cs typeface="Verdana" panose="020B0604030504040204" pitchFamily="34" charset="0"/>
              </a:rPr>
              <a:t>TEŞEKKÜR EDERİZ</a:t>
            </a:r>
            <a:endParaRPr lang="tr-TR"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9020915"/>
      </p:ext>
    </p:extLst>
  </p:cSld>
  <p:clrMapOvr>
    <a:masterClrMapping/>
  </p:clrMapOvr>
  <p:transition spd="slow" advTm="6062">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marL="457200" indent="-457200">
              <a:buFont typeface="Arial" pitchFamily="34" charset="0"/>
              <a:buChar char="•"/>
            </a:pPr>
            <a:r>
              <a:rPr lang="tr-TR" sz="2400" b="1" dirty="0" smtClean="0">
                <a:latin typeface="Verdana" panose="020B0604030504040204" pitchFamily="34" charset="0"/>
                <a:ea typeface="Verdana" panose="020B0604030504040204" pitchFamily="34" charset="0"/>
                <a:cs typeface="Verdana" panose="020B0604030504040204" pitchFamily="34" charset="0"/>
              </a:rPr>
              <a:t>13.11.2019 Tarih ve YMM/2019-1 Sayılı Sirküler</a:t>
            </a:r>
            <a:endParaRPr lang="tr-T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770123" y="1556792"/>
            <a:ext cx="7080400" cy="3293209"/>
          </a:xfrm>
          <a:prstGeom prst="rect">
            <a:avLst/>
          </a:prstGeom>
          <a:noFill/>
        </p:spPr>
        <p:txBody>
          <a:bodyPr wrap="none" rtlCol="0">
            <a:spAutoFit/>
          </a:bodyPr>
          <a:lstStyle/>
          <a:p>
            <a:pPr marL="285750" indent="-285750">
              <a:buFont typeface="Arial" pitchFamily="34" charset="0"/>
              <a:buChar char="•"/>
            </a:pPr>
            <a:r>
              <a:rPr lang="tr-TR" sz="1600" dirty="0" smtClean="0">
                <a:latin typeface="Verdana" panose="020B0604030504040204" pitchFamily="34" charset="0"/>
                <a:ea typeface="Verdana" panose="020B0604030504040204" pitchFamily="34" charset="0"/>
                <a:cs typeface="Verdana" panose="020B0604030504040204" pitchFamily="34" charset="0"/>
              </a:rPr>
              <a:t>Tüm KDV iadesi raporları 15.11.2019 Tarihi itibariyle Elektronik </a:t>
            </a:r>
          </a:p>
          <a:p>
            <a:pPr marL="285750" indent="-285750">
              <a:buFont typeface="Arial" pitchFamily="34" charset="0"/>
              <a:buChar char="•"/>
            </a:pPr>
            <a:r>
              <a:rPr lang="tr-TR" sz="1600" dirty="0" smtClean="0">
                <a:latin typeface="Verdana" panose="020B0604030504040204" pitchFamily="34" charset="0"/>
                <a:ea typeface="Verdana" panose="020B0604030504040204" pitchFamily="34" charset="0"/>
                <a:cs typeface="Verdana" panose="020B0604030504040204" pitchFamily="34" charset="0"/>
              </a:rPr>
              <a:t>Ortamdan Verilebilir.</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tr-TR" sz="1600" dirty="0" smtClean="0">
                <a:latin typeface="Verdana" panose="020B0604030504040204" pitchFamily="34" charset="0"/>
                <a:ea typeface="Verdana" panose="020B0604030504040204" pitchFamily="34" charset="0"/>
                <a:cs typeface="Verdana" panose="020B0604030504040204" pitchFamily="34" charset="0"/>
              </a:rPr>
              <a:t>01.04.2020 Zorunluluk Tarihi</a:t>
            </a:r>
          </a:p>
          <a:p>
            <a:pPr marL="285750" indent="-285750">
              <a:buFont typeface="Arial" pitchFamily="34" charset="0"/>
              <a:buChar char="•"/>
            </a:pPr>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itchFamily="34" charset="0"/>
              <a:buChar char="•"/>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tr-TR" sz="1600" b="1" dirty="0" smtClean="0">
                <a:latin typeface="Verdana" panose="020B0604030504040204" pitchFamily="34" charset="0"/>
                <a:ea typeface="Verdana" panose="020B0604030504040204" pitchFamily="34" charset="0"/>
                <a:cs typeface="Verdana" panose="020B0604030504040204" pitchFamily="34" charset="0"/>
              </a:rPr>
              <a:t>RAPOR TÜRLERİ</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tr-TR" sz="1600" dirty="0" smtClean="0">
                <a:latin typeface="Verdana" panose="020B0604030504040204" pitchFamily="34" charset="0"/>
                <a:ea typeface="Verdana" panose="020B0604030504040204" pitchFamily="34" charset="0"/>
                <a:cs typeface="Verdana" panose="020B0604030504040204" pitchFamily="34" charset="0"/>
              </a:rPr>
              <a:t>E- Tam Tasdik Raporu (Tablo Formatı)</a:t>
            </a:r>
          </a:p>
          <a:p>
            <a:pPr marL="285750" indent="-285750">
              <a:buFont typeface="Arial" pitchFamily="34" charset="0"/>
              <a:buChar char="•"/>
            </a:pPr>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tr-TR" sz="1600" dirty="0" smtClean="0">
                <a:latin typeface="Verdana" panose="020B0604030504040204" pitchFamily="34" charset="0"/>
                <a:ea typeface="Verdana" panose="020B0604030504040204" pitchFamily="34" charset="0"/>
                <a:cs typeface="Verdana" panose="020B0604030504040204" pitchFamily="34" charset="0"/>
              </a:rPr>
              <a:t>301/ Mal ihracatı KDV İadesi (Tablo Formatı)</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tr-TR" sz="1600" dirty="0" smtClean="0">
                <a:latin typeface="Verdana" panose="020B0604030504040204" pitchFamily="34" charset="0"/>
                <a:ea typeface="Verdana" panose="020B0604030504040204" pitchFamily="34" charset="0"/>
                <a:cs typeface="Verdana" panose="020B0604030504040204" pitchFamily="34" charset="0"/>
              </a:rPr>
              <a:t>YMM KDV İadesi Tasdik Raporu (Belge Yükleme Formatı)</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73848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5" presetClass="emph" presetSubtype="0" grpId="0" nodeType="afterEffect">
                                  <p:stCondLst>
                                    <p:cond delay="0"/>
                                  </p:stCondLst>
                                  <p:iterate type="lt">
                                    <p:tmAbs val="25"/>
                                  </p:iterate>
                                  <p:childTnLst>
                                    <p:set>
                                      <p:cBhvr override="childStyle">
                                        <p:cTn id="10" dur="2000"/>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077200" cy="1143000"/>
          </a:xfrm>
        </p:spPr>
        <p:txBody>
          <a:bodyPr>
            <a:normAutofit/>
          </a:bodyPr>
          <a:lstStyle/>
          <a:p>
            <a:pPr algn="ctr"/>
            <a:r>
              <a:rPr lang="tr-TR" sz="2400" b="1" dirty="0" smtClean="0">
                <a:latin typeface="Verdana" panose="020B0604030504040204" pitchFamily="34" charset="0"/>
                <a:ea typeface="Verdana" panose="020B0604030504040204" pitchFamily="34" charset="0"/>
                <a:cs typeface="Verdana" panose="020B0604030504040204" pitchFamily="34" charset="0"/>
              </a:rPr>
              <a:t>e-YMM KDV İade Raporlarının Bölümleri</a:t>
            </a:r>
            <a:endParaRPr lang="tr-T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1187623" y="1700808"/>
            <a:ext cx="7617791" cy="3693319"/>
          </a:xfrm>
          <a:prstGeom prst="rect">
            <a:avLst/>
          </a:prstGeom>
          <a:noFill/>
        </p:spPr>
        <p:txBody>
          <a:bodyPr wrap="none" rtlCol="0">
            <a:spAutoFit/>
          </a:bodyPr>
          <a:lstStyle/>
          <a:p>
            <a:pPr marL="285750" indent="-285750">
              <a:buFont typeface="Arial" pitchFamily="34" charset="0"/>
              <a:buChar char="•"/>
            </a:pPr>
            <a:r>
              <a:rPr lang="tr-TR" b="1" dirty="0" smtClean="0">
                <a:latin typeface="Verdana" panose="020B0604030504040204" pitchFamily="34" charset="0"/>
                <a:ea typeface="Verdana" panose="020B0604030504040204" pitchFamily="34" charset="0"/>
                <a:cs typeface="Verdana" panose="020B0604030504040204" pitchFamily="34" charset="0"/>
              </a:rPr>
              <a:t>YMM KDV İadesi Tasdik Raporu Belge Yükleme Formatı</a:t>
            </a:r>
          </a:p>
          <a:p>
            <a:r>
              <a:rPr lang="tr-TR" dirty="0" smtClean="0">
                <a:latin typeface="Verdana" panose="020B0604030504040204" pitchFamily="34" charset="0"/>
                <a:ea typeface="Verdana" panose="020B0604030504040204" pitchFamily="34" charset="0"/>
                <a:cs typeface="Verdana" panose="020B0604030504040204" pitchFamily="34" charset="0"/>
              </a:rPr>
              <a:t>1- Kapak Bölümü</a:t>
            </a:r>
          </a:p>
          <a:p>
            <a:r>
              <a:rPr lang="tr-TR" dirty="0" smtClean="0">
                <a:latin typeface="Verdana" panose="020B0604030504040204" pitchFamily="34" charset="0"/>
                <a:ea typeface="Verdana" panose="020B0604030504040204" pitchFamily="34" charset="0"/>
                <a:cs typeface="Verdana" panose="020B0604030504040204" pitchFamily="34" charset="0"/>
              </a:rPr>
              <a:t>2- Genel Bilgi-Usul/Hesap İncelemeleri-Sonuç Bölümü</a:t>
            </a:r>
          </a:p>
          <a:p>
            <a:r>
              <a:rPr lang="tr-TR" dirty="0" smtClean="0">
                <a:latin typeface="Verdana" panose="020B0604030504040204" pitchFamily="34" charset="0"/>
                <a:ea typeface="Verdana" panose="020B0604030504040204" pitchFamily="34" charset="0"/>
                <a:cs typeface="Verdana" panose="020B0604030504040204" pitchFamily="34" charset="0"/>
              </a:rPr>
              <a:t>3- Rapor Metninde Değiştirilen Bölümler</a:t>
            </a:r>
          </a:p>
          <a:p>
            <a:r>
              <a:rPr lang="tr-TR" dirty="0" smtClean="0">
                <a:latin typeface="Verdana" panose="020B0604030504040204" pitchFamily="34" charset="0"/>
                <a:ea typeface="Verdana" panose="020B0604030504040204" pitchFamily="34" charset="0"/>
                <a:cs typeface="Verdana" panose="020B0604030504040204" pitchFamily="34" charset="0"/>
              </a:rPr>
              <a:t>4- Ek Listesi Bölümü</a:t>
            </a:r>
          </a:p>
          <a:p>
            <a:endParaRPr lang="tr-TR"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itchFamily="34" charset="0"/>
              <a:buChar char="•"/>
            </a:pPr>
            <a:r>
              <a:rPr lang="tr-TR" b="1" dirty="0" smtClean="0">
                <a:latin typeface="Verdana" panose="020B0604030504040204" pitchFamily="34" charset="0"/>
                <a:ea typeface="Verdana" panose="020B0604030504040204" pitchFamily="34" charset="0"/>
                <a:cs typeface="Verdana" panose="020B0604030504040204" pitchFamily="34" charset="0"/>
              </a:rPr>
              <a:t>301/ Mal İhracatı Tablo Formatı)</a:t>
            </a:r>
          </a:p>
          <a:p>
            <a:r>
              <a:rPr lang="tr-TR" dirty="0" smtClean="0">
                <a:latin typeface="Verdana" panose="020B0604030504040204" pitchFamily="34" charset="0"/>
                <a:ea typeface="Verdana" panose="020B0604030504040204" pitchFamily="34" charset="0"/>
                <a:cs typeface="Verdana" panose="020B0604030504040204" pitchFamily="34" charset="0"/>
              </a:rPr>
              <a:t>1- Kapak Bölümü</a:t>
            </a:r>
          </a:p>
          <a:p>
            <a:r>
              <a:rPr lang="tr-TR" dirty="0" smtClean="0">
                <a:latin typeface="Verdana" panose="020B0604030504040204" pitchFamily="34" charset="0"/>
                <a:ea typeface="Verdana" panose="020B0604030504040204" pitchFamily="34" charset="0"/>
                <a:cs typeface="Verdana" panose="020B0604030504040204" pitchFamily="34" charset="0"/>
              </a:rPr>
              <a:t>2- Genel Bilgi Bölümü</a:t>
            </a:r>
          </a:p>
          <a:p>
            <a:r>
              <a:rPr lang="tr-TR" dirty="0" smtClean="0">
                <a:latin typeface="Verdana" panose="020B0604030504040204" pitchFamily="34" charset="0"/>
                <a:ea typeface="Verdana" panose="020B0604030504040204" pitchFamily="34" charset="0"/>
                <a:cs typeface="Verdana" panose="020B0604030504040204" pitchFamily="34" charset="0"/>
              </a:rPr>
              <a:t>3- Usul İncelemeleri  Bölümü</a:t>
            </a:r>
          </a:p>
          <a:p>
            <a:r>
              <a:rPr lang="tr-TR" dirty="0" smtClean="0">
                <a:latin typeface="Verdana" panose="020B0604030504040204" pitchFamily="34" charset="0"/>
                <a:ea typeface="Verdana" panose="020B0604030504040204" pitchFamily="34" charset="0"/>
                <a:cs typeface="Verdana" panose="020B0604030504040204" pitchFamily="34" charset="0"/>
              </a:rPr>
              <a:t>4- Hesap İncelemeleri Bölümü</a:t>
            </a:r>
          </a:p>
          <a:p>
            <a:r>
              <a:rPr lang="tr-TR" dirty="0" smtClean="0">
                <a:latin typeface="Verdana" panose="020B0604030504040204" pitchFamily="34" charset="0"/>
                <a:ea typeface="Verdana" panose="020B0604030504040204" pitchFamily="34" charset="0"/>
                <a:cs typeface="Verdana" panose="020B0604030504040204" pitchFamily="34" charset="0"/>
              </a:rPr>
              <a:t>5- Sonuç Bölümü</a:t>
            </a:r>
          </a:p>
          <a:p>
            <a:r>
              <a:rPr lang="tr-TR" dirty="0" smtClean="0">
                <a:latin typeface="Verdana" panose="020B0604030504040204" pitchFamily="34" charset="0"/>
                <a:ea typeface="Verdana" panose="020B0604030504040204" pitchFamily="34" charset="0"/>
                <a:cs typeface="Verdana" panose="020B0604030504040204" pitchFamily="34" charset="0"/>
              </a:rPr>
              <a:t>6- Ek Liste Bölümü</a:t>
            </a:r>
            <a:endParaRPr lang="tr-T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67018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5" presetClass="emph" presetSubtype="0" grpId="0" nodeType="afterEffect">
                                  <p:stCondLst>
                                    <p:cond delay="0"/>
                                  </p:stCondLst>
                                  <p:iterate type="lt">
                                    <p:tmAbs val="25"/>
                                  </p:iterate>
                                  <p:childTnLst>
                                    <p:set>
                                      <p:cBhvr override="childStyle">
                                        <p:cTn id="10" dur="2000"/>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normAutofit fontScale="90000"/>
          </a:bodyPr>
          <a:lstStyle/>
          <a:p>
            <a:pPr algn="ctr"/>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p>
        </p:txBody>
      </p:sp>
      <p:sp>
        <p:nvSpPr>
          <p:cNvPr id="4" name="Metin kutusu 3"/>
          <p:cNvSpPr txBox="1"/>
          <p:nvPr/>
        </p:nvSpPr>
        <p:spPr>
          <a:xfrm>
            <a:off x="827584" y="1628800"/>
            <a:ext cx="7992888" cy="3416320"/>
          </a:xfrm>
          <a:prstGeom prst="rect">
            <a:avLst/>
          </a:prstGeom>
          <a:noFill/>
        </p:spPr>
        <p:txBody>
          <a:bodyPr wrap="square" rtlCol="0">
            <a:spAutoFit/>
          </a:bodyPr>
          <a:lstStyle/>
          <a:p>
            <a:r>
              <a:rPr lang="tr-TR" b="1" dirty="0">
                <a:latin typeface="Verdana" panose="020B0604030504040204" pitchFamily="34" charset="0"/>
                <a:ea typeface="Verdana" panose="020B0604030504040204" pitchFamily="34" charset="0"/>
                <a:cs typeface="Verdana" panose="020B0604030504040204" pitchFamily="34" charset="0"/>
              </a:rPr>
              <a:t>5070 sayılı Elektronik İmza Kanunu'nda yer alan şekliyle elektronik imza;</a:t>
            </a:r>
          </a:p>
          <a:p>
            <a:endParaRPr lang="tr-TR" dirty="0">
              <a:latin typeface="Verdana" panose="020B0604030504040204" pitchFamily="34" charset="0"/>
              <a:ea typeface="Verdana" panose="020B0604030504040204" pitchFamily="34" charset="0"/>
              <a:cs typeface="Verdana" panose="020B0604030504040204" pitchFamily="34" charset="0"/>
            </a:endParaRPr>
          </a:p>
          <a:p>
            <a:r>
              <a:rPr lang="tr-TR" dirty="0">
                <a:latin typeface="Verdana" panose="020B0604030504040204" pitchFamily="34" charset="0"/>
                <a:ea typeface="Verdana" panose="020B0604030504040204" pitchFamily="34" charset="0"/>
                <a:cs typeface="Verdana" panose="020B0604030504040204" pitchFamily="34" charset="0"/>
              </a:rPr>
              <a:t>Başka bir elektronik veriye eklenen veya elektronik veriyle mantıksal bağlantısı bulunan ve kimlik doğrulama amacıyla kullanılan elektronik veriyi tanımlar.</a:t>
            </a:r>
          </a:p>
          <a:p>
            <a:r>
              <a:rPr lang="tr-TR" dirty="0">
                <a:latin typeface="Verdana" panose="020B0604030504040204" pitchFamily="34" charset="0"/>
                <a:ea typeface="Verdana" panose="020B0604030504040204" pitchFamily="34" charset="0"/>
                <a:cs typeface="Verdana" panose="020B0604030504040204" pitchFamily="34" charset="0"/>
              </a:rPr>
              <a:t>Elektronik imza; bir bilginin üçüncü tarafların erişimine kapalı ortamda, bütünlüğü bozulmadan(bilgiyi ileten tarafın oluşturduğu </a:t>
            </a:r>
            <a:r>
              <a:rPr lang="tr-TR" dirty="0" err="1">
                <a:latin typeface="Verdana" panose="020B0604030504040204" pitchFamily="34" charset="0"/>
                <a:ea typeface="Verdana" panose="020B0604030504040204" pitchFamily="34" charset="0"/>
                <a:cs typeface="Verdana" panose="020B0604030504040204" pitchFamily="34" charset="0"/>
              </a:rPr>
              <a:t>orjinal</a:t>
            </a:r>
            <a:r>
              <a:rPr lang="tr-TR" dirty="0">
                <a:latin typeface="Verdana" panose="020B0604030504040204" pitchFamily="34" charset="0"/>
                <a:ea typeface="Verdana" panose="020B0604030504040204" pitchFamily="34" charset="0"/>
                <a:cs typeface="Verdana" panose="020B0604030504040204" pitchFamily="34" charset="0"/>
              </a:rPr>
              <a:t> haliyle) ve tarafların kimlikleri doğrulanarak iletildiğini elektronik veya benzeri araçlar ile garanti eden harf, karakter veya sembollerden oluşur</a:t>
            </a:r>
            <a:r>
              <a:rPr lang="tr-TR" dirty="0" smtClean="0">
                <a:latin typeface="Verdana" panose="020B0604030504040204" pitchFamily="34" charset="0"/>
                <a:ea typeface="Verdana" panose="020B0604030504040204" pitchFamily="34" charset="0"/>
                <a:cs typeface="Verdana" panose="020B0604030504040204" pitchFamily="34" charset="0"/>
              </a:rPr>
              <a:t>.</a:t>
            </a:r>
          </a:p>
          <a:p>
            <a:r>
              <a:rPr lang="tr-TR" dirty="0">
                <a:latin typeface="Verdana" panose="020B0604030504040204" pitchFamily="34" charset="0"/>
                <a:ea typeface="Verdana" panose="020B0604030504040204" pitchFamily="34" charset="0"/>
                <a:cs typeface="Verdana" panose="020B0604030504040204" pitchFamily="34" charset="0"/>
              </a:rPr>
              <a:t>E-imza, el ile  atılan ıslak imza ile aynı hukuki geçerliliğe sahiptir.</a:t>
            </a:r>
          </a:p>
        </p:txBody>
      </p:sp>
      <p:pic>
        <p:nvPicPr>
          <p:cNvPr id="15" name="Resim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461" y="5235314"/>
            <a:ext cx="2589411" cy="1450070"/>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05668" y="6309320"/>
            <a:ext cx="838332"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925516"/>
      </p:ext>
    </p:extLst>
  </p:cSld>
  <p:clrMapOvr>
    <a:masterClrMapping/>
  </p:clrMapOvr>
  <p:transition advTm="1402">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0"/>
            <a:ext cx="7780117" cy="822992"/>
          </a:xfrm>
        </p:spPr>
        <p:txBody>
          <a:bodyPr>
            <a:noAutofit/>
          </a:body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p>
        </p:txBody>
      </p:sp>
      <p:pic>
        <p:nvPicPr>
          <p:cNvPr id="10" name="Resim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1919" y="5020437"/>
            <a:ext cx="1473407" cy="841947"/>
          </a:xfrm>
          <a:prstGeom prst="rect">
            <a:avLst/>
          </a:prstGeom>
        </p:spPr>
      </p:pic>
      <p:pic>
        <p:nvPicPr>
          <p:cNvPr id="11" name="Resim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0838" y="5805795"/>
            <a:ext cx="1384489" cy="792468"/>
          </a:xfrm>
          <a:prstGeom prst="rect">
            <a:avLst/>
          </a:prstGeom>
        </p:spPr>
      </p:pic>
      <p:pic>
        <p:nvPicPr>
          <p:cNvPr id="13" name="Resim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52367" y="5755617"/>
            <a:ext cx="1123527" cy="842645"/>
          </a:xfrm>
          <a:prstGeom prst="rect">
            <a:avLst/>
          </a:prstGeom>
        </p:spPr>
      </p:pic>
      <p:pic>
        <p:nvPicPr>
          <p:cNvPr id="14" name="Resim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84168" y="5165360"/>
            <a:ext cx="1394048" cy="1394048"/>
          </a:xfrm>
          <a:prstGeom prst="rect">
            <a:avLst/>
          </a:prstGeom>
        </p:spPr>
      </p:pic>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244408" y="6296626"/>
            <a:ext cx="898451" cy="58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181399" y="4471958"/>
            <a:ext cx="1872210" cy="109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024678" y="1196752"/>
            <a:ext cx="7668955" cy="3524042"/>
          </a:xfrm>
          <a:prstGeom prst="rect">
            <a:avLst/>
          </a:prstGeom>
          <a:noFill/>
        </p:spPr>
        <p:txBody>
          <a:bodyPr wrap="square" rtlCol="0">
            <a:spAutoFit/>
          </a:bodyPr>
          <a:lstStyle/>
          <a:p>
            <a:r>
              <a:rPr lang="tr-TR" sz="1600" dirty="0" smtClean="0">
                <a:latin typeface="Verdana" panose="020B0604030504040204" pitchFamily="34" charset="0"/>
                <a:ea typeface="Verdana" panose="020B0604030504040204" pitchFamily="34" charset="0"/>
                <a:cs typeface="Verdana" panose="020B0604030504040204" pitchFamily="34" charset="0"/>
              </a:rPr>
              <a:t>Güvenli </a:t>
            </a:r>
            <a:r>
              <a:rPr lang="tr-TR" sz="1600" dirty="0">
                <a:latin typeface="Verdana" panose="020B0604030504040204" pitchFamily="34" charset="0"/>
                <a:ea typeface="Verdana" panose="020B0604030504040204" pitchFamily="34" charset="0"/>
                <a:cs typeface="Verdana" panose="020B0604030504040204" pitchFamily="34" charset="0"/>
              </a:rPr>
              <a:t>elektronik imza oluşturma araçları, özellikle mevzuatın getirdiği zorunluluk sonucu, belirlenmiş standartlarda akıllı </a:t>
            </a:r>
            <a:r>
              <a:rPr lang="tr-TR" sz="1600" dirty="0" smtClean="0">
                <a:latin typeface="Verdana" panose="020B0604030504040204" pitchFamily="34" charset="0"/>
                <a:ea typeface="Verdana" panose="020B0604030504040204" pitchFamily="34" charset="0"/>
                <a:cs typeface="Verdana" panose="020B0604030504040204" pitchFamily="34" charset="0"/>
              </a:rPr>
              <a:t>kart + kart okuyucu veya </a:t>
            </a:r>
            <a:r>
              <a:rPr lang="tr-TR" sz="1600" dirty="0">
                <a:latin typeface="Verdana" panose="020B0604030504040204" pitchFamily="34" charset="0"/>
                <a:ea typeface="Verdana" panose="020B0604030504040204" pitchFamily="34" charset="0"/>
                <a:cs typeface="Verdana" panose="020B0604030504040204" pitchFamily="34" charset="0"/>
              </a:rPr>
              <a:t>akıllı çubuk (</a:t>
            </a:r>
            <a:r>
              <a:rPr lang="tr-TR" sz="1600" dirty="0" err="1">
                <a:latin typeface="Verdana" panose="020B0604030504040204" pitchFamily="34" charset="0"/>
                <a:ea typeface="Verdana" panose="020B0604030504040204" pitchFamily="34" charset="0"/>
                <a:cs typeface="Verdana" panose="020B0604030504040204" pitchFamily="34" charset="0"/>
              </a:rPr>
              <a:t>token</a:t>
            </a:r>
            <a:r>
              <a:rPr lang="tr-TR" sz="1600" dirty="0">
                <a:latin typeface="Verdana" panose="020B0604030504040204" pitchFamily="34" charset="0"/>
                <a:ea typeface="Verdana" panose="020B0604030504040204" pitchFamily="34" charset="0"/>
                <a:cs typeface="Verdana" panose="020B0604030504040204" pitchFamily="34" charset="0"/>
              </a:rPr>
              <a:t>) olabilecektir</a:t>
            </a:r>
            <a:r>
              <a:rPr lang="tr-TR" sz="1600" dirty="0" smtClean="0">
                <a:latin typeface="Verdana" panose="020B0604030504040204" pitchFamily="34" charset="0"/>
                <a:ea typeface="Verdana" panose="020B0604030504040204" pitchFamily="34" charset="0"/>
                <a:cs typeface="Verdana" panose="020B0604030504040204" pitchFamily="34" charset="0"/>
              </a:rPr>
              <a:t>.</a:t>
            </a:r>
          </a:p>
          <a:p>
            <a:endParaRPr lang="tr-T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v"/>
            </a:pPr>
            <a:r>
              <a:rPr lang="tr-TR" sz="1600" dirty="0" smtClean="0">
                <a:latin typeface="Verdana" panose="020B0604030504040204" pitchFamily="34" charset="0"/>
                <a:ea typeface="Verdana" panose="020B0604030504040204" pitchFamily="34" charset="0"/>
                <a:cs typeface="Verdana" panose="020B0604030504040204" pitchFamily="34" charset="0"/>
              </a:rPr>
              <a:t>Öncelikle </a:t>
            </a:r>
            <a:r>
              <a:rPr lang="tr-TR" sz="1600" b="1" dirty="0" smtClean="0">
                <a:latin typeface="Verdana" panose="020B0604030504040204" pitchFamily="34" charset="0"/>
                <a:ea typeface="Verdana" panose="020B0604030504040204" pitchFamily="34" charset="0"/>
                <a:cs typeface="Verdana" panose="020B0604030504040204" pitchFamily="34" charset="0"/>
              </a:rPr>
              <a:t>e-imza cihazının (</a:t>
            </a:r>
            <a:r>
              <a:rPr lang="tr-TR" sz="1600" b="1" dirty="0" err="1" smtClean="0">
                <a:latin typeface="Verdana" panose="020B0604030504040204" pitchFamily="34" charset="0"/>
                <a:ea typeface="Verdana" panose="020B0604030504040204" pitchFamily="34" charset="0"/>
                <a:cs typeface="Verdana" panose="020B0604030504040204" pitchFamily="34" charset="0"/>
              </a:rPr>
              <a:t>token</a:t>
            </a:r>
            <a:r>
              <a:rPr lang="tr-TR" sz="1600" b="1" dirty="0" smtClean="0">
                <a:latin typeface="Verdana" panose="020B0604030504040204" pitchFamily="34" charset="0"/>
                <a:ea typeface="Verdana" panose="020B0604030504040204" pitchFamily="34" charset="0"/>
                <a:cs typeface="Verdana" panose="020B0604030504040204" pitchFamily="34" charset="0"/>
              </a:rPr>
              <a:t>)</a:t>
            </a:r>
            <a:r>
              <a:rPr lang="tr-TR" sz="1600" dirty="0" smtClean="0">
                <a:latin typeface="Verdana" panose="020B0604030504040204" pitchFamily="34" charset="0"/>
                <a:ea typeface="Verdana" panose="020B0604030504040204" pitchFamily="34" charset="0"/>
                <a:cs typeface="Verdana" panose="020B0604030504040204" pitchFamily="34" charset="0"/>
              </a:rPr>
              <a:t> raporların imzalanması için kullanılacak bilgisayara kurulum işlemleri gerekiyor.</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v"/>
            </a:pPr>
            <a:r>
              <a:rPr lang="tr-TR" sz="1600" b="1" dirty="0" smtClean="0">
                <a:latin typeface="Verdana" panose="020B0604030504040204" pitchFamily="34" charset="0"/>
                <a:ea typeface="Verdana" panose="020B0604030504040204" pitchFamily="34" charset="0"/>
                <a:cs typeface="Verdana" panose="020B0604030504040204" pitchFamily="34" charset="0"/>
              </a:rPr>
              <a:t>Java</a:t>
            </a:r>
            <a:r>
              <a:rPr lang="tr-TR" sz="1600" dirty="0" smtClean="0">
                <a:latin typeface="Verdana" panose="020B0604030504040204" pitchFamily="34" charset="0"/>
                <a:ea typeface="Verdana" panose="020B0604030504040204" pitchFamily="34" charset="0"/>
                <a:cs typeface="Verdana" panose="020B0604030504040204" pitchFamily="34" charset="0"/>
              </a:rPr>
              <a:t> programının kurulu olması gerekiyor ve e-imzanın rapor imzalama yapılabilmesi için ayarlarının düzenlenmiş olması gerekir.</a:t>
            </a:r>
          </a:p>
          <a:p>
            <a:endParaRPr lang="tr-TR" sz="1600" dirty="0" smtClean="0">
              <a:latin typeface="Verdana" panose="020B0604030504040204" pitchFamily="34" charset="0"/>
              <a:ea typeface="Verdana" panose="020B0604030504040204" pitchFamily="34" charset="0"/>
              <a:cs typeface="Verdana" panose="020B0604030504040204" pitchFamily="34" charset="0"/>
            </a:endParaRPr>
          </a:p>
          <a:p>
            <a:r>
              <a:rPr lang="tr-TR" sz="1600" dirty="0">
                <a:latin typeface="Verdana" panose="020B0604030504040204" pitchFamily="34" charset="0"/>
                <a:ea typeface="Verdana" panose="020B0604030504040204" pitchFamily="34" charset="0"/>
                <a:cs typeface="Verdana" panose="020B0604030504040204" pitchFamily="34" charset="0"/>
              </a:rPr>
              <a:t> </a:t>
            </a:r>
            <a:r>
              <a:rPr lang="tr-TR" sz="1100" dirty="0">
                <a:latin typeface="Verdana" panose="020B0604030504040204" pitchFamily="34" charset="0"/>
                <a:ea typeface="Verdana" panose="020B0604030504040204" pitchFamily="34" charset="0"/>
                <a:cs typeface="Verdana" panose="020B0604030504040204" pitchFamily="34" charset="0"/>
              </a:rPr>
              <a:t>(24.03.2020 tarihinden itibaren e-YMM Tasdik Raporlarının e-imzalanmasına ilişkin değişiklikler </a:t>
            </a:r>
            <a:r>
              <a:rPr lang="tr-TR" sz="1100" dirty="0" smtClean="0">
                <a:latin typeface="Verdana" panose="020B0604030504040204" pitchFamily="34" charset="0"/>
                <a:ea typeface="Verdana" panose="020B0604030504040204" pitchFamily="34" charset="0"/>
                <a:cs typeface="Verdana" panose="020B0604030504040204" pitchFamily="34" charset="0"/>
              </a:rPr>
              <a:t>yapılmış olup, bununla ilgili e-imzalama kılavuzu e-YMM işlemleri Duyurular bölümünde yayınlanmıştır.)</a:t>
            </a:r>
            <a:endParaRPr lang="tr-TR" sz="1100" dirty="0">
              <a:latin typeface="Verdana" panose="020B0604030504040204" pitchFamily="34" charset="0"/>
              <a:ea typeface="Verdana" panose="020B0604030504040204" pitchFamily="34" charset="0"/>
              <a:cs typeface="Verdana" panose="020B0604030504040204" pitchFamily="34" charset="0"/>
            </a:endParaRPr>
          </a:p>
          <a:p>
            <a:r>
              <a:rPr lang="tr-TR" dirty="0"/>
              <a:t/>
            </a:r>
            <a:br>
              <a:rPr lang="tr-TR" dirty="0"/>
            </a:br>
            <a:endParaRPr lang="tr-TR" dirty="0"/>
          </a:p>
        </p:txBody>
      </p:sp>
    </p:spTree>
    <p:extLst>
      <p:ext uri="{BB962C8B-B14F-4D97-AF65-F5344CB8AC3E}">
        <p14:creationId xmlns:p14="http://schemas.microsoft.com/office/powerpoint/2010/main" val="1880686727"/>
      </p:ext>
    </p:extLst>
  </p:cSld>
  <p:clrMapOvr>
    <a:masterClrMapping/>
  </p:clrMapOvr>
  <p:transition advTm="217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539750" y="0"/>
            <a:ext cx="8604250" cy="504055"/>
          </a:xfrm>
        </p:spPr>
        <p:txBody>
          <a:bodyPr>
            <a:noAutofit/>
          </a:body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anose="020B0604030504040204" pitchFamily="34" charset="0"/>
                <a:ea typeface="Verdana" panose="020B0604030504040204" pitchFamily="34" charset="0"/>
                <a:cs typeface="Verdana" panose="020B0604030504040204" pitchFamily="34" charset="0"/>
              </a:rPr>
              <a:t>e-İmza Tanımlama ve Ayarlar</a:t>
            </a:r>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05668" y="6309320"/>
            <a:ext cx="838332"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827584" y="5373216"/>
            <a:ext cx="8064896" cy="584775"/>
          </a:xfrm>
          <a:prstGeom prst="rect">
            <a:avLst/>
          </a:prstGeom>
          <a:noFill/>
        </p:spPr>
        <p:txBody>
          <a:bodyPr wrap="square" rtlCol="0">
            <a:spAutoFit/>
          </a:bodyPr>
          <a:lstStyle/>
          <a:p>
            <a:r>
              <a:rPr lang="tr-TR" sz="1600" dirty="0" smtClean="0">
                <a:latin typeface="Verdana" panose="020B0604030504040204" pitchFamily="34" charset="0"/>
                <a:ea typeface="Verdana" panose="020B0604030504040204" pitchFamily="34" charset="0"/>
                <a:cs typeface="Verdana" panose="020B0604030504040204" pitchFamily="34" charset="0"/>
              </a:rPr>
              <a:t>Bilgisayarınızın işletim sistemine göre Akıllı kart okuyucunun ve e-imza sertifikasının yüklü olduğu sim kart benzeri kartın sürücülerinin kurulması. </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Resim 3" descr="Kamu SM - Sürücü Yükleme Servisi ve diğer 1 sayfa - Profil 1 - Microsoft​ Edge"/>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691680" y="620688"/>
            <a:ext cx="6120680" cy="4603404"/>
          </a:xfrm>
          <a:prstGeom prst="rect">
            <a:avLst/>
          </a:prstGeom>
        </p:spPr>
      </p:pic>
    </p:spTree>
    <p:custDataLst>
      <p:tags r:id="rId1"/>
    </p:custDataLst>
  </p:cSld>
  <p:clrMapOvr>
    <a:masterClrMapping/>
  </p:clrMapOvr>
  <p:transition spd="slow" advTm="2504">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heme/theme1.xml><?xml version="1.0" encoding="utf-8"?>
<a:theme xmlns:a="http://schemas.openxmlformats.org/drawingml/2006/main" name="Eğit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2010</Words>
  <Application>Microsoft Office PowerPoint</Application>
  <PresentationFormat>Ekran Gösterisi (4:3)</PresentationFormat>
  <Paragraphs>287</Paragraphs>
  <Slides>44</Slides>
  <Notes>11</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Eğitim</vt:lpstr>
      <vt:lpstr>PowerPoint Sunusu</vt:lpstr>
      <vt:lpstr>YMM TASDİK RAPORLARININ ELEKTRONİK ORTAMDA GÖNDERİLMESİ </vt:lpstr>
      <vt:lpstr>Rapor İmzalama Süreci</vt:lpstr>
      <vt:lpstr>01.06.2019 Tarih ve 30791 Sayılı Resmi Gazetede yayınlanan YMM Tasdik Raporlarının Elektronik  Ortamda gönderilmesi Hakkında Genel Tebliği (SeriNo:1) </vt:lpstr>
      <vt:lpstr>13.11.2019 Tarih ve YMM/2019-1 Sayılı Sirküler</vt:lpstr>
      <vt:lpstr>e-YMM KDV İade Raporlarının Bölümleri</vt:lpstr>
      <vt:lpstr>e-İmza Tanımlama ve Ayarlar</vt:lpstr>
      <vt:lpstr>e-İmza Tanımlama ve Ayarlar</vt:lpstr>
      <vt:lpstr>e-İmza Tanımlama ve Ayarlar</vt:lpstr>
      <vt:lpstr>e-İmza Tanımlama ve Ayarlar</vt:lpstr>
      <vt:lpstr>e-İmza Tanımlama ve Ayarlar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2020-04-22T09:19:08Z</dcterms:created>
  <dcterms:modified xsi:type="dcterms:W3CDTF">2020-05-08T13:11:34Z</dcterms:modified>
</cp:coreProperties>
</file>