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40"/>
  </p:notesMasterIdLst>
  <p:sldIdLst>
    <p:sldId id="339" r:id="rId2"/>
    <p:sldId id="308" r:id="rId3"/>
    <p:sldId id="348"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373" r:id="rId25"/>
    <p:sldId id="372" r:id="rId26"/>
    <p:sldId id="375" r:id="rId27"/>
    <p:sldId id="376" r:id="rId28"/>
    <p:sldId id="377" r:id="rId29"/>
    <p:sldId id="378" r:id="rId30"/>
    <p:sldId id="379" r:id="rId31"/>
    <p:sldId id="380" r:id="rId32"/>
    <p:sldId id="381" r:id="rId33"/>
    <p:sldId id="374" r:id="rId34"/>
    <p:sldId id="382" r:id="rId35"/>
    <p:sldId id="383" r:id="rId36"/>
    <p:sldId id="384" r:id="rId37"/>
    <p:sldId id="385" r:id="rId38"/>
    <p:sldId id="344" r:id="rId39"/>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CDBEA"/>
    <a:srgbClr val="99CCFF"/>
    <a:srgbClr val="FF9900"/>
    <a:srgbClr val="6600CC"/>
    <a:srgbClr val="EE7B42"/>
    <a:srgbClr val="DAE6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095" autoAdjust="0"/>
  </p:normalViewPr>
  <p:slideViewPr>
    <p:cSldViewPr snapToGrid="0">
      <p:cViewPr varScale="1">
        <p:scale>
          <a:sx n="66" d="100"/>
          <a:sy n="66" d="100"/>
        </p:scale>
        <p:origin x="-596"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813F0321-DF06-457B-8C12-7305B3E57100}" type="datetimeFigureOut">
              <a:rPr lang="tr-TR" smtClean="0"/>
              <a:t>8.11.2021</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0B507A2-9895-4DB3-B721-47CFB8E73B35}" type="slidenum">
              <a:rPr lang="tr-TR" smtClean="0"/>
              <a:t>‹#›</a:t>
            </a:fld>
            <a:endParaRPr lang="tr-TR"/>
          </a:p>
        </p:txBody>
      </p:sp>
    </p:spTree>
    <p:extLst>
      <p:ext uri="{BB962C8B-B14F-4D97-AF65-F5344CB8AC3E}">
        <p14:creationId xmlns:p14="http://schemas.microsoft.com/office/powerpoint/2010/main" val="3947487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0B507A2-9895-4DB3-B721-47CFB8E73B35}" type="slidenum">
              <a:rPr lang="tr-TR" smtClean="0"/>
              <a:t>1</a:t>
            </a:fld>
            <a:endParaRPr lang="tr-TR"/>
          </a:p>
        </p:txBody>
      </p:sp>
    </p:spTree>
    <p:extLst>
      <p:ext uri="{BB962C8B-B14F-4D97-AF65-F5344CB8AC3E}">
        <p14:creationId xmlns:p14="http://schemas.microsoft.com/office/powerpoint/2010/main" val="2576888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EF473DB5-E61F-4870-8B1E-1386F00BF076}" type="datetime1">
              <a:rPr lang="tr-TR" smtClean="0"/>
              <a:t>8.11.2021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246033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8DD152D-239C-4AA0-B635-926C92650E66}" type="datetime1">
              <a:rPr lang="tr-TR" smtClean="0"/>
              <a:t>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115151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25BCEFBC-9811-44F4-9592-B949520B3E85}" type="datetime1">
              <a:rPr lang="tr-TR" smtClean="0"/>
              <a:t>8.11.2021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8B14C4-AC7B-47CD-9444-FB6168ECFCA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241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636743E2-9733-41CE-B729-B93559E3F6EB}" type="datetime1">
              <a:rPr lang="tr-TR" smtClean="0"/>
              <a:t>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298445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8FBD8FA6-B8C7-40E0-BD22-B86AD061FD78}" type="datetime1">
              <a:rPr lang="tr-TR" smtClean="0"/>
              <a:t>8.11.2021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8B14C4-AC7B-47CD-9444-FB6168ECFCA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3872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106F2210-B627-4852-B122-8114C5643269}" type="datetime1">
              <a:rPr lang="tr-TR" smtClean="0"/>
              <a:t>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2187691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EF628DC-D415-41D9-9B9D-EAD17564BD80}" type="datetime1">
              <a:rPr lang="tr-TR" smtClean="0"/>
              <a:t>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894956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063F114-8703-44E9-8050-1D42A6C166FA}" type="datetime1">
              <a:rPr lang="tr-TR" smtClean="0"/>
              <a:t>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783176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D99F9A0-1899-4B1F-937F-0680BE7B2116}" type="datetime1">
              <a:rPr lang="tr-TR" smtClean="0"/>
              <a:t>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1468286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58383BA-C432-41E3-9B87-C2106B22E79D}" type="datetime1">
              <a:rPr lang="tr-TR" smtClean="0"/>
              <a:t>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2803679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548DEA1-1FC4-4B83-B582-A1DF3B76E90A}" type="datetime1">
              <a:rPr lang="tr-TR" smtClean="0"/>
              <a:t>8.11.2021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324080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1BDFA8C-E9F2-4631-BC2F-5F9A8A550616}" type="datetime1">
              <a:rPr lang="tr-TR" smtClean="0"/>
              <a:t>8.11.2021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2368735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1E25DA7-E71A-45E7-99A4-0A8B2EA26A8B}" type="datetime1">
              <a:rPr lang="tr-TR" smtClean="0"/>
              <a:t>8.11.2021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3075371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82288-E114-4347-85B8-6C293C33D0E3}" type="datetime1">
              <a:rPr lang="tr-TR" smtClean="0"/>
              <a:t>8.11.2021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1719681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C39A5DC-5C35-4BEF-AE52-8543FA35B82C}" type="datetime1">
              <a:rPr lang="tr-TR" smtClean="0"/>
              <a:t>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323051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9261A067-E7B9-44FE-B707-356B7A5543B2}" type="datetime1">
              <a:rPr lang="tr-TR" smtClean="0"/>
              <a:t>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8B14C4-AC7B-47CD-9444-FB6168ECFCAC}" type="slidenum">
              <a:rPr lang="tr-TR" smtClean="0"/>
              <a:t>‹#›</a:t>
            </a:fld>
            <a:endParaRPr lang="tr-TR"/>
          </a:p>
        </p:txBody>
      </p:sp>
    </p:spTree>
    <p:extLst>
      <p:ext uri="{BB962C8B-B14F-4D97-AF65-F5344CB8AC3E}">
        <p14:creationId xmlns:p14="http://schemas.microsoft.com/office/powerpoint/2010/main" val="185048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D1ED212-BE17-46AD-889E-FFCA1F08C6AB}" type="datetime1">
              <a:rPr lang="tr-TR" smtClean="0"/>
              <a:t>8.11.2021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8B14C4-AC7B-47CD-9444-FB6168ECFCAC}" type="slidenum">
              <a:rPr lang="tr-TR" smtClean="0"/>
              <a:t>‹#›</a:t>
            </a:fld>
            <a:endParaRPr lang="tr-TR"/>
          </a:p>
        </p:txBody>
      </p:sp>
    </p:spTree>
    <p:extLst>
      <p:ext uri="{BB962C8B-B14F-4D97-AF65-F5344CB8AC3E}">
        <p14:creationId xmlns:p14="http://schemas.microsoft.com/office/powerpoint/2010/main" val="393787498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7">
            <a:extLst>
              <a:ext uri="{FF2B5EF4-FFF2-40B4-BE49-F238E27FC236}">
                <a16:creationId xmlns="" xmlns:a16="http://schemas.microsoft.com/office/drawing/2014/main" id="{9FC19C44-03DD-4E44-B92E-49C46DA776E0}"/>
              </a:ext>
            </a:extLst>
          </p:cNvPr>
          <p:cNvSpPr txBox="1">
            <a:spLocks/>
          </p:cNvSpPr>
          <p:nvPr/>
        </p:nvSpPr>
        <p:spPr>
          <a:xfrm>
            <a:off x="1706881" y="1472609"/>
            <a:ext cx="9797732" cy="818707"/>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4000" b="1" dirty="0">
                <a:solidFill>
                  <a:schemeClr val="accent5">
                    <a:lumMod val="75000"/>
                  </a:schemeClr>
                </a:solidFill>
              </a:rPr>
              <a:t>7338 SAYILI KANUN </a:t>
            </a:r>
            <a:r>
              <a:rPr lang="tr-TR" sz="4000" b="1" dirty="0" smtClean="0">
                <a:solidFill>
                  <a:schemeClr val="accent5">
                    <a:lumMod val="75000"/>
                  </a:schemeClr>
                </a:solidFill>
              </a:rPr>
              <a:t>DÜZENLEMELERİ</a:t>
            </a:r>
            <a:endParaRPr lang="tr-TR" sz="4000" b="1" dirty="0">
              <a:solidFill>
                <a:schemeClr val="accent5">
                  <a:lumMod val="75000"/>
                </a:schemeClr>
              </a:solidFill>
              <a:latin typeface="Arial" panose="020B0604020202020204" pitchFamily="34" charset="0"/>
              <a:cs typeface="Arial" panose="020B0604020202020204" pitchFamily="34" charset="0"/>
            </a:endParaRPr>
          </a:p>
        </p:txBody>
      </p:sp>
      <p:sp>
        <p:nvSpPr>
          <p:cNvPr id="10" name="İçerik Yer Tutucusu 8">
            <a:extLst>
              <a:ext uri="{FF2B5EF4-FFF2-40B4-BE49-F238E27FC236}">
                <a16:creationId xmlns="" xmlns:a16="http://schemas.microsoft.com/office/drawing/2014/main" id="{3C6F454D-81C2-4842-B263-79A5FB4200C0}"/>
              </a:ext>
            </a:extLst>
          </p:cNvPr>
          <p:cNvSpPr txBox="1">
            <a:spLocks/>
          </p:cNvSpPr>
          <p:nvPr/>
        </p:nvSpPr>
        <p:spPr>
          <a:xfrm>
            <a:off x="2148047" y="3385304"/>
            <a:ext cx="8915400" cy="100594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spcBef>
                <a:spcPts val="600"/>
              </a:spcBef>
              <a:spcAft>
                <a:spcPts val="600"/>
              </a:spcAft>
            </a:pPr>
            <a:r>
              <a:rPr lang="tr-TR" sz="2800" b="1" dirty="0" smtClean="0">
                <a:solidFill>
                  <a:schemeClr val="accent5">
                    <a:lumMod val="50000"/>
                  </a:schemeClr>
                </a:solidFill>
                <a:latin typeface="Times New Roman" panose="02020603050405020304" pitchFamily="18" charset="0"/>
                <a:cs typeface="Times New Roman" panose="02020603050405020304" pitchFamily="18" charset="0"/>
              </a:rPr>
              <a:t>Prof. Dr. </a:t>
            </a:r>
            <a:r>
              <a:rPr lang="tr-TR" sz="2800" b="1" dirty="0">
                <a:solidFill>
                  <a:schemeClr val="accent5">
                    <a:lumMod val="50000"/>
                  </a:schemeClr>
                </a:solidFill>
                <a:latin typeface="Times New Roman" panose="02020603050405020304" pitchFamily="18" charset="0"/>
                <a:cs typeface="Times New Roman" panose="02020603050405020304" pitchFamily="18" charset="0"/>
              </a:rPr>
              <a:t>Adnan GERÇEK</a:t>
            </a:r>
          </a:p>
          <a:p>
            <a:pPr algn="ctr">
              <a:spcBef>
                <a:spcPts val="0"/>
              </a:spcBef>
              <a:spcAft>
                <a:spcPts val="600"/>
              </a:spcAft>
            </a:pPr>
            <a:r>
              <a:rPr lang="tr-TR" sz="2400" b="1" dirty="0" smtClean="0">
                <a:solidFill>
                  <a:schemeClr val="tx1"/>
                </a:solidFill>
                <a:latin typeface="Times New Roman" panose="02020603050405020304" pitchFamily="18" charset="0"/>
                <a:cs typeface="Times New Roman" panose="02020603050405020304" pitchFamily="18" charset="0"/>
              </a:rPr>
              <a:t>Bursa Uludağ </a:t>
            </a:r>
            <a:r>
              <a:rPr lang="tr-TR" sz="2400" b="1" dirty="0">
                <a:solidFill>
                  <a:schemeClr val="tx1"/>
                </a:solidFill>
                <a:latin typeface="Times New Roman" panose="02020603050405020304" pitchFamily="18" charset="0"/>
                <a:cs typeface="Times New Roman" panose="02020603050405020304" pitchFamily="18" charset="0"/>
              </a:rPr>
              <a:t>Üniversitesi İİBF Maliye </a:t>
            </a:r>
            <a:r>
              <a:rPr lang="tr-TR" sz="2400" b="1" dirty="0" smtClean="0">
                <a:solidFill>
                  <a:schemeClr val="tx1"/>
                </a:solidFill>
                <a:latin typeface="Times New Roman" panose="02020603050405020304" pitchFamily="18" charset="0"/>
                <a:cs typeface="Times New Roman" panose="02020603050405020304" pitchFamily="18" charset="0"/>
              </a:rPr>
              <a:t>Bölümü</a:t>
            </a:r>
          </a:p>
        </p:txBody>
      </p:sp>
      <p:pic>
        <p:nvPicPr>
          <p:cNvPr id="12" name="Resim 11">
            <a:extLst>
              <a:ext uri="{FF2B5EF4-FFF2-40B4-BE49-F238E27FC236}">
                <a16:creationId xmlns="" xmlns:a16="http://schemas.microsoft.com/office/drawing/2014/main" id="{6E7F31A6-4823-4986-83E3-465BD6F02200}"/>
              </a:ext>
            </a:extLst>
          </p:cNvPr>
          <p:cNvPicPr>
            <a:picLocks noChangeAspect="1"/>
          </p:cNvPicPr>
          <p:nvPr/>
        </p:nvPicPr>
        <p:blipFill>
          <a:blip r:embed="rId3"/>
          <a:stretch>
            <a:fillRect/>
          </a:stretch>
        </p:blipFill>
        <p:spPr>
          <a:xfrm>
            <a:off x="5938938" y="4823829"/>
            <a:ext cx="1333617" cy="1257301"/>
          </a:xfrm>
          <a:prstGeom prst="rect">
            <a:avLst/>
          </a:prstGeom>
        </p:spPr>
      </p:pic>
    </p:spTree>
    <p:extLst>
      <p:ext uri="{BB962C8B-B14F-4D97-AF65-F5344CB8AC3E}">
        <p14:creationId xmlns:p14="http://schemas.microsoft.com/office/powerpoint/2010/main" val="563415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lnSpcReduction="10000"/>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Yeniden Değerleme Uygulaması Kalıcı Hale Gelmiştir</a:t>
            </a:r>
          </a:p>
          <a:p>
            <a:r>
              <a:rPr lang="tr-TR" sz="2600" b="1" dirty="0">
                <a:solidFill>
                  <a:schemeClr val="tx1"/>
                </a:solidFill>
                <a:latin typeface="Arial" panose="020B0604020202020204" pitchFamily="34" charset="0"/>
                <a:cs typeface="Arial" panose="020B0604020202020204" pitchFamily="34" charset="0"/>
              </a:rPr>
              <a:t>Enflasyon </a:t>
            </a:r>
            <a:r>
              <a:rPr lang="tr-TR" sz="2600" b="1" dirty="0" smtClean="0">
                <a:solidFill>
                  <a:schemeClr val="tx1"/>
                </a:solidFill>
                <a:latin typeface="Arial" panose="020B0604020202020204" pitchFamily="34" charset="0"/>
                <a:cs typeface="Arial" panose="020B0604020202020204" pitchFamily="34" charset="0"/>
              </a:rPr>
              <a:t>düzeltmesi </a:t>
            </a:r>
            <a:r>
              <a:rPr lang="tr-TR" sz="2600" b="1" dirty="0">
                <a:solidFill>
                  <a:schemeClr val="tx1"/>
                </a:solidFill>
                <a:latin typeface="Arial" panose="020B0604020202020204" pitchFamily="34" charset="0"/>
                <a:cs typeface="Arial" panose="020B0604020202020204" pitchFamily="34" charset="0"/>
              </a:rPr>
              <a:t>koşullarının oluşmadığı dönemlerde </a:t>
            </a:r>
            <a:r>
              <a:rPr lang="tr-TR" sz="2600" b="1" dirty="0" smtClean="0">
                <a:solidFill>
                  <a:schemeClr val="tx1"/>
                </a:solidFill>
                <a:latin typeface="Arial" panose="020B0604020202020204" pitchFamily="34" charset="0"/>
                <a:cs typeface="Arial" panose="020B0604020202020204" pitchFamily="34" charset="0"/>
              </a:rPr>
              <a:t>isteğe bağlı uygulanmak </a:t>
            </a:r>
            <a:r>
              <a:rPr lang="tr-TR" sz="2600" b="1" dirty="0">
                <a:solidFill>
                  <a:schemeClr val="tx1"/>
                </a:solidFill>
                <a:latin typeface="Arial" panose="020B0604020202020204" pitchFamily="34" charset="0"/>
                <a:cs typeface="Arial" panose="020B0604020202020204" pitchFamily="34" charset="0"/>
              </a:rPr>
              <a:t>üzere </a:t>
            </a:r>
            <a:r>
              <a:rPr lang="tr-TR" sz="2600" b="1" dirty="0" smtClean="0">
                <a:solidFill>
                  <a:schemeClr val="tx1"/>
                </a:solidFill>
                <a:latin typeface="Arial" panose="020B0604020202020204" pitchFamily="34" charset="0"/>
                <a:cs typeface="Arial" panose="020B0604020202020204" pitchFamily="34" charset="0"/>
              </a:rPr>
              <a:t>yeniden değerleme uygulaması kalıcı </a:t>
            </a:r>
            <a:r>
              <a:rPr lang="tr-TR" sz="2600" b="1" dirty="0">
                <a:solidFill>
                  <a:schemeClr val="tx1"/>
                </a:solidFill>
                <a:latin typeface="Arial" panose="020B0604020202020204" pitchFamily="34" charset="0"/>
                <a:cs typeface="Arial" panose="020B0604020202020204" pitchFamily="34" charset="0"/>
              </a:rPr>
              <a:t>olarak yeniden düzenlenmiştir</a:t>
            </a:r>
            <a:r>
              <a:rPr lang="tr-TR" sz="2600" b="1" dirty="0" smtClean="0">
                <a:solidFill>
                  <a:schemeClr val="tx1"/>
                </a:solidFill>
                <a:latin typeface="Arial" panose="020B0604020202020204" pitchFamily="34" charset="0"/>
                <a:cs typeface="Arial" panose="020B0604020202020204" pitchFamily="34" charset="0"/>
              </a:rPr>
              <a:t>.</a:t>
            </a:r>
          </a:p>
          <a:p>
            <a:r>
              <a:rPr lang="tr-TR" sz="2600" b="1" dirty="0" smtClean="0">
                <a:solidFill>
                  <a:schemeClr val="tx1"/>
                </a:solidFill>
                <a:latin typeface="Arial" panose="020B0604020202020204" pitchFamily="34" charset="0"/>
                <a:cs typeface="Arial" panose="020B0604020202020204" pitchFamily="34" charset="0"/>
              </a:rPr>
              <a:t>Buna göre yeniden değerleme uygulaması </a:t>
            </a:r>
            <a:r>
              <a:rPr lang="tr-TR" sz="2600" b="1" dirty="0" smtClean="0">
                <a:solidFill>
                  <a:srgbClr val="FF0000"/>
                </a:solidFill>
                <a:latin typeface="Arial" panose="020B0604020202020204" pitchFamily="34" charset="0"/>
                <a:cs typeface="Arial" panose="020B0604020202020204" pitchFamily="34" charset="0"/>
              </a:rPr>
              <a:t>iki aşamada </a:t>
            </a:r>
            <a:r>
              <a:rPr lang="tr-TR" sz="2600" b="1" dirty="0" smtClean="0">
                <a:solidFill>
                  <a:schemeClr val="tx1"/>
                </a:solidFill>
                <a:latin typeface="Arial" panose="020B0604020202020204" pitchFamily="34" charset="0"/>
                <a:cs typeface="Arial" panose="020B0604020202020204" pitchFamily="34" charset="0"/>
              </a:rPr>
              <a:t>yapılacaktır. </a:t>
            </a:r>
            <a:endParaRPr lang="tr-TR" sz="2600" b="1" dirty="0">
              <a:solidFill>
                <a:schemeClr val="tx1"/>
              </a:solidFill>
              <a:latin typeface="Arial" panose="020B0604020202020204" pitchFamily="34" charset="0"/>
              <a:cs typeface="Arial" panose="020B0604020202020204" pitchFamily="34" charset="0"/>
            </a:endParaRPr>
          </a:p>
          <a:p>
            <a:r>
              <a:rPr lang="tr-TR" sz="2600" b="1" u="sng" dirty="0" smtClean="0">
                <a:solidFill>
                  <a:srgbClr val="FF0000"/>
                </a:solidFill>
                <a:latin typeface="Arial" panose="020B0604020202020204" pitchFamily="34" charset="0"/>
                <a:cs typeface="Arial" panose="020B0604020202020204" pitchFamily="34" charset="0"/>
              </a:rPr>
              <a:t>Birinci </a:t>
            </a:r>
            <a:r>
              <a:rPr lang="tr-TR" sz="2600" b="1" u="sng" dirty="0">
                <a:solidFill>
                  <a:srgbClr val="FF0000"/>
                </a:solidFill>
                <a:latin typeface="Arial" panose="020B0604020202020204" pitchFamily="34" charset="0"/>
                <a:cs typeface="Arial" panose="020B0604020202020204" pitchFamily="34" charset="0"/>
              </a:rPr>
              <a:t>aşamada </a:t>
            </a:r>
            <a:r>
              <a:rPr lang="tr-TR" sz="2600" b="1" dirty="0" err="1">
                <a:solidFill>
                  <a:schemeClr val="tx1"/>
                </a:solidFill>
                <a:latin typeface="Arial" panose="020B0604020202020204" pitchFamily="34" charset="0"/>
                <a:cs typeface="Arial" panose="020B0604020202020204" pitchFamily="34" charset="0"/>
              </a:rPr>
              <a:t>VUK'a</a:t>
            </a:r>
            <a:r>
              <a:rPr lang="tr-TR" sz="2600" b="1" dirty="0">
                <a:solidFill>
                  <a:schemeClr val="tx1"/>
                </a:solidFill>
                <a:latin typeface="Arial" panose="020B0604020202020204" pitchFamily="34" charset="0"/>
                <a:cs typeface="Arial" panose="020B0604020202020204" pitchFamily="34" charset="0"/>
              </a:rPr>
              <a:t> eklenen geçici 32. madde </a:t>
            </a:r>
            <a:r>
              <a:rPr lang="tr-TR" sz="2600" b="1" dirty="0" smtClean="0">
                <a:solidFill>
                  <a:schemeClr val="tx1"/>
                </a:solidFill>
                <a:latin typeface="Arial" panose="020B0604020202020204" pitchFamily="34" charset="0"/>
                <a:cs typeface="Arial" panose="020B0604020202020204" pitchFamily="34" charset="0"/>
              </a:rPr>
              <a:t>ile ilk </a:t>
            </a:r>
            <a:r>
              <a:rPr lang="tr-TR" sz="2600" b="1" dirty="0">
                <a:solidFill>
                  <a:schemeClr val="tx1"/>
                </a:solidFill>
                <a:latin typeface="Arial" panose="020B0604020202020204" pitchFamily="34" charset="0"/>
                <a:cs typeface="Arial" panose="020B0604020202020204" pitchFamily="34" charset="0"/>
              </a:rPr>
              <a:t>kez yeniden değerleme </a:t>
            </a:r>
            <a:r>
              <a:rPr lang="tr-TR" sz="2600" b="1" dirty="0" smtClean="0">
                <a:solidFill>
                  <a:schemeClr val="tx1"/>
                </a:solidFill>
                <a:latin typeface="Arial" panose="020B0604020202020204" pitchFamily="34" charset="0"/>
                <a:cs typeface="Arial" panose="020B0604020202020204" pitchFamily="34" charset="0"/>
              </a:rPr>
              <a:t>yapılacak </a:t>
            </a:r>
            <a:r>
              <a:rPr lang="tr-TR" sz="2600" b="1" dirty="0">
                <a:solidFill>
                  <a:schemeClr val="tx1"/>
                </a:solidFill>
                <a:latin typeface="Arial" panose="020B0604020202020204" pitchFamily="34" charset="0"/>
                <a:cs typeface="Arial" panose="020B0604020202020204" pitchFamily="34" charset="0"/>
              </a:rPr>
              <a:t>hesap döneminden önceki hesap döneminin sonu itibarıyla bilançolarına kayıtlı bulunan </a:t>
            </a:r>
            <a:r>
              <a:rPr lang="tr-TR" sz="2600" b="1" dirty="0">
                <a:solidFill>
                  <a:srgbClr val="FF0000"/>
                </a:solidFill>
                <a:latin typeface="Arial" panose="020B0604020202020204" pitchFamily="34" charset="0"/>
                <a:cs typeface="Arial" panose="020B0604020202020204" pitchFamily="34" charset="0"/>
              </a:rPr>
              <a:t>taşınmazlar ile amortismana tabi diğer iktisadi kıymetlerini</a:t>
            </a:r>
            <a:r>
              <a:rPr lang="tr-TR" sz="2600" b="1" dirty="0">
                <a:solidFill>
                  <a:schemeClr val="tx1"/>
                </a:solidFill>
                <a:latin typeface="Arial" panose="020B0604020202020204" pitchFamily="34" charset="0"/>
                <a:cs typeface="Arial" panose="020B0604020202020204" pitchFamily="34" charset="0"/>
              </a:rPr>
              <a:t>, maddede yer alan koşullarla yeniden değerleme olanağı </a:t>
            </a:r>
            <a:r>
              <a:rPr lang="tr-TR" sz="2600" b="1" dirty="0" smtClean="0">
                <a:solidFill>
                  <a:schemeClr val="tx1"/>
                </a:solidFill>
                <a:latin typeface="Arial" panose="020B0604020202020204" pitchFamily="34" charset="0"/>
                <a:cs typeface="Arial" panose="020B0604020202020204" pitchFamily="34" charset="0"/>
              </a:rPr>
              <a:t>verilmiştir.</a:t>
            </a:r>
            <a:endParaRPr lang="tr-TR" sz="26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10</a:t>
            </a:fld>
            <a:endParaRPr lang="tr-TR"/>
          </a:p>
        </p:txBody>
      </p:sp>
    </p:spTree>
    <p:extLst>
      <p:ext uri="{BB962C8B-B14F-4D97-AF65-F5344CB8AC3E}">
        <p14:creationId xmlns:p14="http://schemas.microsoft.com/office/powerpoint/2010/main" val="404152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fontScale="92500"/>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Yeniden Değerleme Uygulaması Kalıcı Hale Gelmiştir</a:t>
            </a:r>
          </a:p>
          <a:p>
            <a:r>
              <a:rPr lang="tr-TR" sz="2600" b="1" dirty="0" smtClean="0">
                <a:solidFill>
                  <a:schemeClr val="tx1"/>
                </a:solidFill>
                <a:latin typeface="Arial" panose="020B0604020202020204" pitchFamily="34" charset="0"/>
                <a:cs typeface="Arial" panose="020B0604020202020204" pitchFamily="34" charset="0"/>
              </a:rPr>
              <a:t>Buna göre </a:t>
            </a:r>
            <a:r>
              <a:rPr lang="tr-TR" sz="2600" b="1" dirty="0" smtClean="0">
                <a:solidFill>
                  <a:srgbClr val="000099"/>
                </a:solidFill>
                <a:latin typeface="Arial" panose="020B0604020202020204" pitchFamily="34" charset="0"/>
                <a:cs typeface="Arial" panose="020B0604020202020204" pitchFamily="34" charset="0"/>
              </a:rPr>
              <a:t>2021 yılı sonu </a:t>
            </a:r>
            <a:r>
              <a:rPr lang="tr-TR" sz="2600" b="1" dirty="0" smtClean="0">
                <a:solidFill>
                  <a:schemeClr val="tx1"/>
                </a:solidFill>
                <a:latin typeface="Arial" panose="020B0604020202020204" pitchFamily="34" charset="0"/>
                <a:cs typeface="Arial" panose="020B0604020202020204" pitchFamily="34" charset="0"/>
              </a:rPr>
              <a:t>itibariyle Yeniden Değerleme yapacaklar için </a:t>
            </a:r>
            <a:r>
              <a:rPr lang="tr-TR" sz="2600" b="1" dirty="0">
                <a:solidFill>
                  <a:schemeClr val="tx1"/>
                </a:solidFill>
                <a:latin typeface="Arial" panose="020B0604020202020204" pitchFamily="34" charset="0"/>
                <a:cs typeface="Arial" panose="020B0604020202020204" pitchFamily="34" charset="0"/>
              </a:rPr>
              <a:t>Aralık 2021 </a:t>
            </a:r>
            <a:r>
              <a:rPr lang="tr-TR" sz="2600" b="1" dirty="0" err="1" smtClean="0">
                <a:solidFill>
                  <a:schemeClr val="tx1"/>
                </a:solidFill>
                <a:latin typeface="Arial" panose="020B0604020202020204" pitchFamily="34" charset="0"/>
                <a:cs typeface="Arial" panose="020B0604020202020204" pitchFamily="34" charset="0"/>
              </a:rPr>
              <a:t>Yİ</a:t>
            </a:r>
            <a:r>
              <a:rPr lang="tr-TR" sz="2600" b="1" dirty="0" smtClean="0">
                <a:solidFill>
                  <a:schemeClr val="tx1"/>
                </a:solidFill>
                <a:latin typeface="Arial" panose="020B0604020202020204" pitchFamily="34" charset="0"/>
                <a:cs typeface="Arial" panose="020B0604020202020204" pitchFamily="34" charset="0"/>
              </a:rPr>
              <a:t>-ÜFE değerinin en son Enflasyon Düzeltmesi yapanlar için Ocak 2005 tarihi veya daha sonra aktife girenler için iktisap tarihini takip eden aya ilişkin </a:t>
            </a:r>
            <a:r>
              <a:rPr lang="tr-TR" sz="2600" b="1" dirty="0" err="1">
                <a:solidFill>
                  <a:schemeClr val="tx1"/>
                </a:solidFill>
                <a:latin typeface="Arial" panose="020B0604020202020204" pitchFamily="34" charset="0"/>
                <a:cs typeface="Arial" panose="020B0604020202020204" pitchFamily="34" charset="0"/>
              </a:rPr>
              <a:t>Yİ</a:t>
            </a:r>
            <a:r>
              <a:rPr lang="tr-TR" sz="2600" b="1" dirty="0">
                <a:solidFill>
                  <a:schemeClr val="tx1"/>
                </a:solidFill>
                <a:latin typeface="Arial" panose="020B0604020202020204" pitchFamily="34" charset="0"/>
                <a:cs typeface="Arial" panose="020B0604020202020204" pitchFamily="34" charset="0"/>
              </a:rPr>
              <a:t>-ÜFE </a:t>
            </a:r>
            <a:r>
              <a:rPr lang="tr-TR" sz="2600" b="1" dirty="0" smtClean="0">
                <a:solidFill>
                  <a:schemeClr val="tx1"/>
                </a:solidFill>
                <a:latin typeface="Arial" panose="020B0604020202020204" pitchFamily="34" charset="0"/>
                <a:cs typeface="Arial" panose="020B0604020202020204" pitchFamily="34" charset="0"/>
              </a:rPr>
              <a:t>değerine bölünmesiyle bulunan oran dikkate alınacak.</a:t>
            </a:r>
          </a:p>
          <a:p>
            <a:r>
              <a:rPr lang="tr-TR" sz="2600" b="1" dirty="0" smtClean="0">
                <a:solidFill>
                  <a:schemeClr val="tx1"/>
                </a:solidFill>
                <a:latin typeface="Arial" panose="020B0604020202020204" pitchFamily="34" charset="0"/>
                <a:cs typeface="Arial" panose="020B0604020202020204" pitchFamily="34" charset="0"/>
              </a:rPr>
              <a:t>Bu durumda, </a:t>
            </a:r>
            <a:r>
              <a:rPr lang="tr-TR" sz="2600" b="1" dirty="0">
                <a:solidFill>
                  <a:schemeClr val="tx1"/>
                </a:solidFill>
                <a:latin typeface="Arial" panose="020B0604020202020204" pitchFamily="34" charset="0"/>
                <a:cs typeface="Arial" panose="020B0604020202020204" pitchFamily="34" charset="0"/>
              </a:rPr>
              <a:t>pasifte özel bir fon hesabında gösterilen değer artışı tutarı üzerinden</a:t>
            </a:r>
            <a:r>
              <a:rPr lang="tr-TR" sz="2600" b="1" dirty="0">
                <a:solidFill>
                  <a:srgbClr val="FF0000"/>
                </a:solidFill>
                <a:latin typeface="Arial" panose="020B0604020202020204" pitchFamily="34" charset="0"/>
                <a:cs typeface="Arial" panose="020B0604020202020204" pitchFamily="34" charset="0"/>
              </a:rPr>
              <a:t> %2 oranında vergi </a:t>
            </a:r>
            <a:r>
              <a:rPr lang="tr-TR" sz="2600" b="1" dirty="0" smtClean="0">
                <a:solidFill>
                  <a:schemeClr val="tx1"/>
                </a:solidFill>
                <a:latin typeface="Arial" panose="020B0604020202020204" pitchFamily="34" charset="0"/>
                <a:cs typeface="Arial" panose="020B0604020202020204" pitchFamily="34" charset="0"/>
              </a:rPr>
              <a:t>hesaplanıp ödenir. </a:t>
            </a:r>
            <a:r>
              <a:rPr lang="tr-TR" sz="2600" b="1" dirty="0">
                <a:solidFill>
                  <a:schemeClr val="tx1"/>
                </a:solidFill>
                <a:latin typeface="Arial" panose="020B0604020202020204" pitchFamily="34" charset="0"/>
                <a:cs typeface="Arial" panose="020B0604020202020204" pitchFamily="34" charset="0"/>
              </a:rPr>
              <a:t>Değerlenen varlığın elden çıkartılması halinde </a:t>
            </a:r>
            <a:r>
              <a:rPr lang="tr-TR" sz="2600" b="1" dirty="0">
                <a:solidFill>
                  <a:srgbClr val="000099"/>
                </a:solidFill>
                <a:latin typeface="Arial" panose="020B0604020202020204" pitchFamily="34" charset="0"/>
                <a:cs typeface="Arial" panose="020B0604020202020204" pitchFamily="34" charset="0"/>
              </a:rPr>
              <a:t>fon </a:t>
            </a:r>
            <a:r>
              <a:rPr lang="tr-TR" sz="2600" b="1" dirty="0" smtClean="0">
                <a:solidFill>
                  <a:srgbClr val="000099"/>
                </a:solidFill>
                <a:latin typeface="Arial" panose="020B0604020202020204" pitchFamily="34" charset="0"/>
                <a:cs typeface="Arial" panose="020B0604020202020204" pitchFamily="34" charset="0"/>
              </a:rPr>
              <a:t>kazancın tespitinde dikkate alınmaz</a:t>
            </a:r>
            <a:r>
              <a:rPr lang="tr-TR" sz="2600" b="1" dirty="0" smtClean="0">
                <a:solidFill>
                  <a:schemeClr val="tx1"/>
                </a:solidFill>
                <a:latin typeface="Arial" panose="020B0604020202020204" pitchFamily="34" charset="0"/>
                <a:cs typeface="Arial" panose="020B0604020202020204" pitchFamily="34" charset="0"/>
              </a:rPr>
              <a:t>.</a:t>
            </a:r>
            <a:endParaRPr lang="tr-TR" sz="2600" b="1" dirty="0">
              <a:solidFill>
                <a:schemeClr val="tx1"/>
              </a:solidFill>
              <a:latin typeface="Arial" panose="020B0604020202020204" pitchFamily="34" charset="0"/>
              <a:cs typeface="Arial" panose="020B0604020202020204" pitchFamily="34" charset="0"/>
            </a:endParaRPr>
          </a:p>
          <a:p>
            <a:r>
              <a:rPr lang="tr-TR" sz="2600" b="1" dirty="0" smtClean="0">
                <a:solidFill>
                  <a:srgbClr val="FF0000"/>
                </a:solidFill>
                <a:latin typeface="Arial" panose="020B0604020202020204" pitchFamily="34" charset="0"/>
                <a:cs typeface="Arial" panose="020B0604020202020204" pitchFamily="34" charset="0"/>
              </a:rPr>
              <a:t>DİKKAT:</a:t>
            </a:r>
            <a:r>
              <a:rPr lang="tr-TR" sz="2600" b="1" dirty="0" smtClean="0">
                <a:solidFill>
                  <a:schemeClr val="tx1"/>
                </a:solidFill>
                <a:latin typeface="Arial" panose="020B0604020202020204" pitchFamily="34" charset="0"/>
                <a:cs typeface="Arial" panose="020B0604020202020204" pitchFamily="34" charset="0"/>
              </a:rPr>
              <a:t> 2021 YILI SONU ENFLASYON DÜZELTMESİ GELEBİLİR – </a:t>
            </a:r>
            <a:r>
              <a:rPr lang="tr-TR" sz="2600" b="1" dirty="0" smtClean="0">
                <a:solidFill>
                  <a:srgbClr val="000099"/>
                </a:solidFill>
                <a:latin typeface="Arial" panose="020B0604020202020204" pitchFamily="34" charset="0"/>
                <a:cs typeface="Arial" panose="020B0604020202020204" pitchFamily="34" charset="0"/>
              </a:rPr>
              <a:t>Son 3 yıl </a:t>
            </a:r>
            <a:r>
              <a:rPr lang="tr-TR" sz="2600" b="1" dirty="0" err="1" smtClean="0">
                <a:solidFill>
                  <a:srgbClr val="000099"/>
                </a:solidFill>
                <a:latin typeface="Arial" panose="020B0604020202020204" pitchFamily="34" charset="0"/>
                <a:cs typeface="Arial" panose="020B0604020202020204" pitchFamily="34" charset="0"/>
              </a:rPr>
              <a:t>Yİ</a:t>
            </a:r>
            <a:r>
              <a:rPr lang="tr-TR" sz="2600" b="1" dirty="0" smtClean="0">
                <a:solidFill>
                  <a:srgbClr val="000099"/>
                </a:solidFill>
                <a:latin typeface="Arial" panose="020B0604020202020204" pitchFamily="34" charset="0"/>
                <a:cs typeface="Arial" panose="020B0604020202020204" pitchFamily="34" charset="0"/>
              </a:rPr>
              <a:t>-ÜFE endeksi artışı Ekim itibariyle </a:t>
            </a:r>
            <a:r>
              <a:rPr lang="tr-TR" sz="2600" b="1" dirty="0" smtClean="0">
                <a:solidFill>
                  <a:srgbClr val="FF0000"/>
                </a:solidFill>
                <a:latin typeface="Arial" panose="020B0604020202020204" pitchFamily="34" charset="0"/>
                <a:cs typeface="Arial" panose="020B0604020202020204" pitchFamily="34" charset="0"/>
              </a:rPr>
              <a:t>% 85</a:t>
            </a:r>
            <a:endParaRPr lang="tr-TR" sz="2600" b="1" dirty="0">
              <a:solidFill>
                <a:srgbClr val="FF0000"/>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11</a:t>
            </a:fld>
            <a:endParaRPr lang="tr-TR"/>
          </a:p>
        </p:txBody>
      </p:sp>
    </p:spTree>
    <p:extLst>
      <p:ext uri="{BB962C8B-B14F-4D97-AF65-F5344CB8AC3E}">
        <p14:creationId xmlns:p14="http://schemas.microsoft.com/office/powerpoint/2010/main" val="281012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Yeniden Değerleme Uygulaması Kalıcı Hale Gelmiştir</a:t>
            </a:r>
          </a:p>
          <a:p>
            <a:r>
              <a:rPr lang="tr-TR" sz="2600" b="1" u="sng" dirty="0" smtClean="0">
                <a:solidFill>
                  <a:srgbClr val="FF0000"/>
                </a:solidFill>
                <a:latin typeface="Arial" panose="020B0604020202020204" pitchFamily="34" charset="0"/>
                <a:cs typeface="Arial" panose="020B0604020202020204" pitchFamily="34" charset="0"/>
              </a:rPr>
              <a:t>İkinci aşamada </a:t>
            </a:r>
            <a:r>
              <a:rPr lang="tr-TR" sz="2600" b="1" dirty="0" err="1" smtClean="0">
                <a:solidFill>
                  <a:schemeClr val="tx1"/>
                </a:solidFill>
                <a:latin typeface="Arial" panose="020B0604020202020204" pitchFamily="34" charset="0"/>
                <a:cs typeface="Arial" panose="020B0604020202020204" pitchFamily="34" charset="0"/>
              </a:rPr>
              <a:t>VUK</a:t>
            </a:r>
            <a:r>
              <a:rPr lang="tr-TR" sz="2600" b="1" dirty="0" smtClean="0">
                <a:solidFill>
                  <a:schemeClr val="tx1"/>
                </a:solidFill>
                <a:latin typeface="Arial" panose="020B0604020202020204" pitchFamily="34" charset="0"/>
                <a:cs typeface="Arial" panose="020B0604020202020204" pitchFamily="34" charset="0"/>
              </a:rPr>
              <a:t> </a:t>
            </a:r>
            <a:r>
              <a:rPr lang="tr-TR" sz="2600" b="1" dirty="0" err="1" smtClean="0">
                <a:solidFill>
                  <a:schemeClr val="tx1"/>
                </a:solidFill>
                <a:latin typeface="Arial" panose="020B0604020202020204" pitchFamily="34" charset="0"/>
                <a:cs typeface="Arial" panose="020B0604020202020204" pitchFamily="34" charset="0"/>
              </a:rPr>
              <a:t>mük</a:t>
            </a:r>
            <a:r>
              <a:rPr lang="tr-TR" sz="2600" b="1" dirty="0" smtClean="0">
                <a:solidFill>
                  <a:schemeClr val="tx1"/>
                </a:solidFill>
                <a:latin typeface="Arial" panose="020B0604020202020204" pitchFamily="34" charset="0"/>
                <a:cs typeface="Arial" panose="020B0604020202020204" pitchFamily="34" charset="0"/>
              </a:rPr>
              <a:t>. </a:t>
            </a:r>
            <a:r>
              <a:rPr lang="tr-TR" sz="2600" b="1" dirty="0" err="1" smtClean="0">
                <a:solidFill>
                  <a:schemeClr val="tx1"/>
                </a:solidFill>
                <a:latin typeface="Arial" panose="020B0604020202020204" pitchFamily="34" charset="0"/>
                <a:cs typeface="Arial" panose="020B0604020202020204" pitchFamily="34" charset="0"/>
              </a:rPr>
              <a:t>md.</a:t>
            </a:r>
            <a:r>
              <a:rPr lang="tr-TR" sz="2600" b="1" dirty="0" smtClean="0">
                <a:solidFill>
                  <a:schemeClr val="tx1"/>
                </a:solidFill>
                <a:latin typeface="Arial" panose="020B0604020202020204" pitchFamily="34" charset="0"/>
                <a:cs typeface="Arial" panose="020B0604020202020204" pitchFamily="34" charset="0"/>
              </a:rPr>
              <a:t> 298/Ç ile </a:t>
            </a:r>
            <a:r>
              <a:rPr lang="tr-TR" sz="2600" b="1" dirty="0">
                <a:solidFill>
                  <a:srgbClr val="FF0000"/>
                </a:solidFill>
                <a:latin typeface="Arial" panose="020B0604020202020204" pitchFamily="34" charset="0"/>
                <a:cs typeface="Arial" panose="020B0604020202020204" pitchFamily="34" charset="0"/>
              </a:rPr>
              <a:t>amortismana tabi diğer iktisadi </a:t>
            </a:r>
            <a:r>
              <a:rPr lang="tr-TR" sz="2600" b="1" dirty="0" smtClean="0">
                <a:solidFill>
                  <a:srgbClr val="FF0000"/>
                </a:solidFill>
                <a:latin typeface="Arial" panose="020B0604020202020204" pitchFamily="34" charset="0"/>
                <a:cs typeface="Arial" panose="020B0604020202020204" pitchFamily="34" charset="0"/>
              </a:rPr>
              <a:t>kıymetler </a:t>
            </a:r>
            <a:r>
              <a:rPr lang="tr-TR" sz="2600" b="1" dirty="0">
                <a:solidFill>
                  <a:schemeClr val="tx1"/>
                </a:solidFill>
                <a:latin typeface="Arial" panose="020B0604020202020204" pitchFamily="34" charset="0"/>
                <a:cs typeface="Arial" panose="020B0604020202020204" pitchFamily="34" charset="0"/>
              </a:rPr>
              <a:t>her hesap döneminin </a:t>
            </a:r>
            <a:r>
              <a:rPr lang="tr-TR" sz="2600" b="1" dirty="0" smtClean="0">
                <a:solidFill>
                  <a:schemeClr val="tx1"/>
                </a:solidFill>
                <a:latin typeface="Arial" panose="020B0604020202020204" pitchFamily="34" charset="0"/>
                <a:cs typeface="Arial" panose="020B0604020202020204" pitchFamily="34" charset="0"/>
              </a:rPr>
              <a:t>sonunda önceki </a:t>
            </a:r>
            <a:r>
              <a:rPr lang="tr-TR" sz="2600" b="1" dirty="0">
                <a:solidFill>
                  <a:schemeClr val="tx1"/>
                </a:solidFill>
                <a:latin typeface="Arial" panose="020B0604020202020204" pitchFamily="34" charset="0"/>
                <a:cs typeface="Arial" panose="020B0604020202020204" pitchFamily="34" charset="0"/>
              </a:rPr>
              <a:t>hesap döneminin sonu itibarıyla </a:t>
            </a:r>
            <a:r>
              <a:rPr lang="tr-TR" sz="2600" b="1" dirty="0" smtClean="0">
                <a:solidFill>
                  <a:schemeClr val="tx1"/>
                </a:solidFill>
                <a:latin typeface="Arial" panose="020B0604020202020204" pitchFamily="34" charset="0"/>
                <a:cs typeface="Arial" panose="020B0604020202020204" pitchFamily="34" charset="0"/>
              </a:rPr>
              <a:t>defter kayıtlarında yer alan değerleri </a:t>
            </a:r>
            <a:r>
              <a:rPr lang="tr-TR" sz="2600" b="1" dirty="0">
                <a:solidFill>
                  <a:schemeClr val="tx1"/>
                </a:solidFill>
                <a:latin typeface="Arial" panose="020B0604020202020204" pitchFamily="34" charset="0"/>
                <a:cs typeface="Arial" panose="020B0604020202020204" pitchFamily="34" charset="0"/>
              </a:rPr>
              <a:t>yeniden değerleme </a:t>
            </a:r>
            <a:r>
              <a:rPr lang="tr-TR" sz="2600" b="1" dirty="0" smtClean="0">
                <a:solidFill>
                  <a:schemeClr val="tx1"/>
                </a:solidFill>
                <a:latin typeface="Arial" panose="020B0604020202020204" pitchFamily="34" charset="0"/>
                <a:cs typeface="Arial" panose="020B0604020202020204" pitchFamily="34" charset="0"/>
              </a:rPr>
              <a:t>oranı yeniden değerlemeye tabi tutulabilecektir.</a:t>
            </a:r>
          </a:p>
          <a:p>
            <a:r>
              <a:rPr lang="tr-TR" sz="2600" b="1" dirty="0" smtClean="0">
                <a:solidFill>
                  <a:schemeClr val="tx1"/>
                </a:solidFill>
                <a:latin typeface="Arial" panose="020B0604020202020204" pitchFamily="34" charset="0"/>
                <a:cs typeface="Arial" panose="020B0604020202020204" pitchFamily="34" charset="0"/>
              </a:rPr>
              <a:t>Bu değerleme işleminde </a:t>
            </a:r>
            <a:r>
              <a:rPr lang="tr-TR" sz="2600" b="1" dirty="0" smtClean="0">
                <a:solidFill>
                  <a:srgbClr val="FF0000"/>
                </a:solidFill>
                <a:latin typeface="Arial" panose="020B0604020202020204" pitchFamily="34" charset="0"/>
                <a:cs typeface="Arial" panose="020B0604020202020204" pitchFamily="34" charset="0"/>
              </a:rPr>
              <a:t>vergileme yapılmayacaktır</a:t>
            </a:r>
            <a:r>
              <a:rPr lang="tr-TR" sz="2600" b="1" dirty="0" smtClean="0">
                <a:solidFill>
                  <a:schemeClr val="tx1"/>
                </a:solidFill>
                <a:latin typeface="Arial" panose="020B0604020202020204" pitchFamily="34" charset="0"/>
                <a:cs typeface="Arial" panose="020B0604020202020204" pitchFamily="34" charset="0"/>
              </a:rPr>
              <a:t>.</a:t>
            </a:r>
          </a:p>
          <a:p>
            <a:r>
              <a:rPr lang="tr-TR" sz="2600" b="1" dirty="0">
                <a:solidFill>
                  <a:schemeClr val="tx1"/>
                </a:solidFill>
                <a:latin typeface="Arial" panose="020B0604020202020204" pitchFamily="34" charset="0"/>
                <a:cs typeface="Arial" panose="020B0604020202020204" pitchFamily="34" charset="0"/>
              </a:rPr>
              <a:t>Değerlenen varlığın elden çıkartılması halinde </a:t>
            </a:r>
            <a:r>
              <a:rPr lang="tr-TR" sz="2600" b="1" dirty="0">
                <a:solidFill>
                  <a:srgbClr val="000099"/>
                </a:solidFill>
                <a:latin typeface="Arial" panose="020B0604020202020204" pitchFamily="34" charset="0"/>
                <a:cs typeface="Arial" panose="020B0604020202020204" pitchFamily="34" charset="0"/>
              </a:rPr>
              <a:t>fon kazancın tespitinde </a:t>
            </a:r>
            <a:r>
              <a:rPr lang="tr-TR" sz="2600" b="1" dirty="0" smtClean="0">
                <a:solidFill>
                  <a:srgbClr val="FF0000"/>
                </a:solidFill>
                <a:latin typeface="Arial" panose="020B0604020202020204" pitchFamily="34" charset="0"/>
                <a:cs typeface="Arial" panose="020B0604020202020204" pitchFamily="34" charset="0"/>
              </a:rPr>
              <a:t>amortisman</a:t>
            </a:r>
            <a:r>
              <a:rPr lang="tr-TR" sz="2600" b="1" dirty="0" smtClean="0">
                <a:solidFill>
                  <a:srgbClr val="000099"/>
                </a:solidFill>
                <a:latin typeface="Arial" panose="020B0604020202020204" pitchFamily="34" charset="0"/>
                <a:cs typeface="Arial" panose="020B0604020202020204" pitchFamily="34" charset="0"/>
              </a:rPr>
              <a:t> gibi </a:t>
            </a:r>
            <a:r>
              <a:rPr lang="tr-TR" sz="2600" b="1" dirty="0">
                <a:solidFill>
                  <a:srgbClr val="000099"/>
                </a:solidFill>
                <a:latin typeface="Arial" panose="020B0604020202020204" pitchFamily="34" charset="0"/>
                <a:cs typeface="Arial" panose="020B0604020202020204" pitchFamily="34" charset="0"/>
              </a:rPr>
              <a:t>dikkate </a:t>
            </a:r>
            <a:r>
              <a:rPr lang="tr-TR" sz="2600" b="1" dirty="0" smtClean="0">
                <a:solidFill>
                  <a:srgbClr val="000099"/>
                </a:solidFill>
                <a:latin typeface="Arial" panose="020B0604020202020204" pitchFamily="34" charset="0"/>
                <a:cs typeface="Arial" panose="020B0604020202020204" pitchFamily="34" charset="0"/>
              </a:rPr>
              <a:t>alınacaktır</a:t>
            </a:r>
            <a:r>
              <a:rPr lang="tr-TR" sz="2600" b="1" dirty="0" smtClean="0">
                <a:solidFill>
                  <a:schemeClr val="tx1"/>
                </a:solidFill>
                <a:latin typeface="Arial" panose="020B0604020202020204" pitchFamily="34" charset="0"/>
                <a:cs typeface="Arial" panose="020B0604020202020204" pitchFamily="34" charset="0"/>
              </a:rPr>
              <a:t>.</a:t>
            </a:r>
            <a:endParaRPr lang="tr-TR" sz="26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12</a:t>
            </a:fld>
            <a:endParaRPr lang="tr-TR"/>
          </a:p>
        </p:txBody>
      </p:sp>
    </p:spTree>
    <p:extLst>
      <p:ext uri="{BB962C8B-B14F-4D97-AF65-F5344CB8AC3E}">
        <p14:creationId xmlns:p14="http://schemas.microsoft.com/office/powerpoint/2010/main" val="3775390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fontScale="92500" lnSpcReduction="10000"/>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Amortisman Uygulamasında Gün Esası ve Amortisman Sürelerini Uzatabilme İmkanı </a:t>
            </a:r>
          </a:p>
          <a:p>
            <a:pPr>
              <a:lnSpc>
                <a:spcPct val="110000"/>
              </a:lnSpc>
              <a:spcBef>
                <a:spcPts val="1200"/>
              </a:spcBef>
              <a:buClr>
                <a:srgbClr val="00B0F0"/>
              </a:buClr>
            </a:pPr>
            <a:r>
              <a:rPr lang="tr-TR" sz="2600" b="1" dirty="0" err="1" smtClean="0">
                <a:solidFill>
                  <a:schemeClr val="tx1"/>
                </a:solidFill>
                <a:latin typeface="Arial" panose="020B0604020202020204" pitchFamily="34" charset="0"/>
                <a:cs typeface="Arial" panose="020B0604020202020204" pitchFamily="34" charset="0"/>
              </a:rPr>
              <a:t>VUK’un</a:t>
            </a:r>
            <a:r>
              <a:rPr lang="tr-TR" sz="2600" b="1" dirty="0" smtClean="0">
                <a:solidFill>
                  <a:schemeClr val="tx1"/>
                </a:solidFill>
                <a:latin typeface="Arial" panose="020B0604020202020204" pitchFamily="34" charset="0"/>
                <a:cs typeface="Arial" panose="020B0604020202020204" pitchFamily="34" charset="0"/>
              </a:rPr>
              <a:t> </a:t>
            </a:r>
            <a:r>
              <a:rPr lang="tr-TR" sz="2600" b="1" dirty="0">
                <a:solidFill>
                  <a:schemeClr val="tx1"/>
                </a:solidFill>
                <a:latin typeface="Arial" panose="020B0604020202020204" pitchFamily="34" charset="0"/>
                <a:cs typeface="Arial" panose="020B0604020202020204" pitchFamily="34" charset="0"/>
              </a:rPr>
              <a:t>320. maddesinde yapılan değişiklikle, zorunlu olarak aylık esasta amortismana tabi tutulan binek otomobilleri hariç olmak üzere, yeni edinilecek varlıklar için </a:t>
            </a:r>
            <a:r>
              <a:rPr lang="tr-TR" sz="2600" b="1" u="sng" dirty="0">
                <a:solidFill>
                  <a:srgbClr val="FF0000"/>
                </a:solidFill>
                <a:latin typeface="Arial" panose="020B0604020202020204" pitchFamily="34" charset="0"/>
                <a:cs typeface="Arial" panose="020B0604020202020204" pitchFamily="34" charset="0"/>
              </a:rPr>
              <a:t>günlük esasta amortisman uygulaması </a:t>
            </a:r>
            <a:r>
              <a:rPr lang="tr-TR" sz="2600" b="1" dirty="0">
                <a:solidFill>
                  <a:srgbClr val="FF0000"/>
                </a:solidFill>
                <a:latin typeface="Arial" panose="020B0604020202020204" pitchFamily="34" charset="0"/>
                <a:cs typeface="Arial" panose="020B0604020202020204" pitchFamily="34" charset="0"/>
              </a:rPr>
              <a:t>seçimlik hak olarak getirilmiştir</a:t>
            </a:r>
            <a:r>
              <a:rPr lang="tr-TR" sz="2600" b="1" dirty="0">
                <a:solidFill>
                  <a:schemeClr val="tx1"/>
                </a:solidFill>
                <a:latin typeface="Arial" panose="020B0604020202020204" pitchFamily="34" charset="0"/>
                <a:cs typeface="Arial" panose="020B0604020202020204" pitchFamily="34" charset="0"/>
              </a:rPr>
              <a:t>. </a:t>
            </a:r>
          </a:p>
          <a:p>
            <a:pPr>
              <a:lnSpc>
                <a:spcPct val="110000"/>
              </a:lnSpc>
            </a:pPr>
            <a:r>
              <a:rPr lang="tr-TR" sz="2600" b="1" dirty="0" smtClean="0">
                <a:solidFill>
                  <a:schemeClr val="tx1"/>
                </a:solidFill>
                <a:latin typeface="Arial" panose="020B0604020202020204" pitchFamily="34" charset="0"/>
                <a:cs typeface="Arial" panose="020B0604020202020204" pitchFamily="34" charset="0"/>
              </a:rPr>
              <a:t>İsteyen mükellefler, işletme </a:t>
            </a:r>
            <a:r>
              <a:rPr lang="tr-TR" sz="2600" b="1" dirty="0">
                <a:solidFill>
                  <a:schemeClr val="tx1"/>
                </a:solidFill>
                <a:latin typeface="Arial" panose="020B0604020202020204" pitchFamily="34" charset="0"/>
                <a:cs typeface="Arial" panose="020B0604020202020204" pitchFamily="34" charset="0"/>
              </a:rPr>
              <a:t>aktifine yeni kaydedilecek iktisadi kıymetler için </a:t>
            </a:r>
            <a:r>
              <a:rPr lang="tr-TR" sz="2600" b="1" u="sng" dirty="0">
                <a:solidFill>
                  <a:srgbClr val="FF0000"/>
                </a:solidFill>
                <a:latin typeface="Arial" panose="020B0604020202020204" pitchFamily="34" charset="0"/>
                <a:cs typeface="Arial" panose="020B0604020202020204" pitchFamily="34" charset="0"/>
              </a:rPr>
              <a:t>bunların kullanıma hazır olduğu tarihte </a:t>
            </a:r>
            <a:r>
              <a:rPr lang="tr-TR" sz="2600" b="1" u="sng" dirty="0" smtClean="0">
                <a:solidFill>
                  <a:srgbClr val="FF0000"/>
                </a:solidFill>
                <a:latin typeface="Arial" panose="020B0604020202020204" pitchFamily="34" charset="0"/>
                <a:cs typeface="Arial" panose="020B0604020202020204" pitchFamily="34" charset="0"/>
              </a:rPr>
              <a:t>başlayıp </a:t>
            </a:r>
            <a:r>
              <a:rPr lang="tr-TR" sz="2600" b="1" dirty="0">
                <a:solidFill>
                  <a:schemeClr val="tx1"/>
                </a:solidFill>
                <a:latin typeface="Arial" panose="020B0604020202020204" pitchFamily="34" charset="0"/>
                <a:cs typeface="Arial" panose="020B0604020202020204" pitchFamily="34" charset="0"/>
              </a:rPr>
              <a:t>ve her bir hesap dönemi için kıymetin aktifte kaldığı süre kadar gün esasına göre amortisman </a:t>
            </a:r>
            <a:r>
              <a:rPr lang="tr-TR" sz="2600" b="1" dirty="0" smtClean="0">
                <a:solidFill>
                  <a:schemeClr val="tx1"/>
                </a:solidFill>
                <a:latin typeface="Arial" panose="020B0604020202020204" pitchFamily="34" charset="0"/>
                <a:cs typeface="Arial" panose="020B0604020202020204" pitchFamily="34" charset="0"/>
              </a:rPr>
              <a:t>ayırabilecekler. </a:t>
            </a:r>
            <a:endParaRPr lang="tr-TR" sz="2600" b="1" dirty="0">
              <a:solidFill>
                <a:schemeClr val="tx1"/>
              </a:solidFill>
              <a:latin typeface="Arial" panose="020B0604020202020204" pitchFamily="34" charset="0"/>
              <a:cs typeface="Arial" panose="020B0604020202020204" pitchFamily="34" charset="0"/>
            </a:endParaRPr>
          </a:p>
          <a:p>
            <a:pPr>
              <a:lnSpc>
                <a:spcPct val="110000"/>
              </a:lnSpc>
            </a:pPr>
            <a:r>
              <a:rPr lang="tr-TR" sz="2600" b="1" dirty="0" smtClean="0">
                <a:solidFill>
                  <a:schemeClr val="tx1"/>
                </a:solidFill>
                <a:latin typeface="Arial" panose="020B0604020202020204" pitchFamily="34" charset="0"/>
                <a:cs typeface="Arial" panose="020B0604020202020204" pitchFamily="34" charset="0"/>
              </a:rPr>
              <a:t>Yıllık </a:t>
            </a:r>
            <a:r>
              <a:rPr lang="tr-TR" sz="2600" b="1" dirty="0">
                <a:solidFill>
                  <a:schemeClr val="tx1"/>
                </a:solidFill>
                <a:latin typeface="Arial" panose="020B0604020202020204" pitchFamily="34" charset="0"/>
                <a:cs typeface="Arial" panose="020B0604020202020204" pitchFamily="34" charset="0"/>
              </a:rPr>
              <a:t>veya günlük esasta amortisman hesaplanmasına başlandıktan sonra bu hesaplama şeklinden </a:t>
            </a:r>
            <a:r>
              <a:rPr lang="tr-TR" sz="2600" b="1" dirty="0" smtClean="0">
                <a:solidFill>
                  <a:schemeClr val="tx1"/>
                </a:solidFill>
                <a:latin typeface="Arial" panose="020B0604020202020204" pitchFamily="34" charset="0"/>
                <a:cs typeface="Arial" panose="020B0604020202020204" pitchFamily="34" charset="0"/>
              </a:rPr>
              <a:t>vazgeçilemeyecektir.</a:t>
            </a:r>
          </a:p>
          <a:p>
            <a:endParaRPr lang="tr-TR" sz="26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13</a:t>
            </a:fld>
            <a:endParaRPr lang="tr-TR"/>
          </a:p>
        </p:txBody>
      </p:sp>
    </p:spTree>
    <p:extLst>
      <p:ext uri="{BB962C8B-B14F-4D97-AF65-F5344CB8AC3E}">
        <p14:creationId xmlns:p14="http://schemas.microsoft.com/office/powerpoint/2010/main" val="2074865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fontScale="92500" lnSpcReduction="10000"/>
          </a:bodyPr>
          <a:lstStyle/>
          <a:p>
            <a:pPr>
              <a:lnSpc>
                <a:spcPct val="11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Amortisman Uygulamasında Gün Esası ve Amortisman Sürelerini Uzatabilme İmkanı </a:t>
            </a:r>
          </a:p>
          <a:p>
            <a:pPr>
              <a:lnSpc>
                <a:spcPct val="110000"/>
              </a:lnSpc>
              <a:spcBef>
                <a:spcPts val="1200"/>
              </a:spcBef>
              <a:buClr>
                <a:srgbClr val="00B0F0"/>
              </a:buClr>
            </a:pPr>
            <a:r>
              <a:rPr lang="tr-TR" sz="2600" b="1" dirty="0">
                <a:solidFill>
                  <a:schemeClr val="tx1"/>
                </a:solidFill>
                <a:latin typeface="Arial" panose="020B0604020202020204" pitchFamily="34" charset="0"/>
                <a:cs typeface="Arial" panose="020B0604020202020204" pitchFamily="34" charset="0"/>
              </a:rPr>
              <a:t>Mükelleflere, Hazine ve Maliye Bakanlığınca belirlenen faydalı ömür süresinin </a:t>
            </a:r>
            <a:r>
              <a:rPr lang="tr-TR" sz="2600" b="1" dirty="0">
                <a:solidFill>
                  <a:srgbClr val="FF0000"/>
                </a:solidFill>
                <a:latin typeface="Arial" panose="020B0604020202020204" pitchFamily="34" charset="0"/>
                <a:cs typeface="Arial" panose="020B0604020202020204" pitchFamily="34" charset="0"/>
              </a:rPr>
              <a:t>iki katını ve elli yılı aşmamak</a:t>
            </a:r>
            <a:r>
              <a:rPr lang="tr-TR" sz="2600" b="1" dirty="0">
                <a:solidFill>
                  <a:schemeClr val="tx1"/>
                </a:solidFill>
                <a:latin typeface="Arial" panose="020B0604020202020204" pitchFamily="34" charset="0"/>
                <a:cs typeface="Arial" panose="020B0604020202020204" pitchFamily="34" charset="0"/>
              </a:rPr>
              <a:t>, her yıl için aynı nispet uygulanması şartıyla, daha uzun faydalı ömürler dikkate alınarak amortisman sürelerini uzatabilme imkanı </a:t>
            </a:r>
            <a:r>
              <a:rPr lang="tr-TR" sz="2600" b="1" dirty="0" smtClean="0">
                <a:solidFill>
                  <a:schemeClr val="tx1"/>
                </a:solidFill>
                <a:latin typeface="Arial" panose="020B0604020202020204" pitchFamily="34" charset="0"/>
                <a:cs typeface="Arial" panose="020B0604020202020204" pitchFamily="34" charset="0"/>
              </a:rPr>
              <a:t>getirilmiştir.</a:t>
            </a:r>
          </a:p>
          <a:p>
            <a:pPr>
              <a:lnSpc>
                <a:spcPct val="110000"/>
              </a:lnSpc>
              <a:spcBef>
                <a:spcPts val="1200"/>
              </a:spcBef>
              <a:buClr>
                <a:srgbClr val="00B0F0"/>
              </a:buClr>
            </a:pPr>
            <a:r>
              <a:rPr lang="tr-TR" sz="2600" b="1" dirty="0" smtClean="0">
                <a:solidFill>
                  <a:schemeClr val="tx1"/>
                </a:solidFill>
                <a:latin typeface="Arial" panose="020B0604020202020204" pitchFamily="34" charset="0"/>
                <a:cs typeface="Arial" panose="020B0604020202020204" pitchFamily="34" charset="0"/>
              </a:rPr>
              <a:t>Örneğin </a:t>
            </a:r>
            <a:r>
              <a:rPr lang="tr-TR" sz="2600" b="1" dirty="0">
                <a:solidFill>
                  <a:schemeClr val="tx1"/>
                </a:solidFill>
                <a:latin typeface="Arial" panose="020B0604020202020204" pitchFamily="34" charset="0"/>
                <a:cs typeface="Arial" panose="020B0604020202020204" pitchFamily="34" charset="0"/>
              </a:rPr>
              <a:t>halihazırda jeneratörler 10 yılda amorti edilmekte olup yapılacak düzenlemeyle amortisman süresi 20 yıla kadar uzatılabilecektir. </a:t>
            </a:r>
            <a:endParaRPr lang="tr-TR" sz="2600" b="1" dirty="0" smtClean="0">
              <a:solidFill>
                <a:schemeClr val="tx1"/>
              </a:solidFill>
              <a:latin typeface="Arial" panose="020B0604020202020204" pitchFamily="34" charset="0"/>
              <a:cs typeface="Arial" panose="020B0604020202020204" pitchFamily="34" charset="0"/>
            </a:endParaRPr>
          </a:p>
          <a:p>
            <a:pPr>
              <a:lnSpc>
                <a:spcPct val="110000"/>
              </a:lnSpc>
              <a:spcBef>
                <a:spcPts val="1200"/>
              </a:spcBef>
              <a:buClr>
                <a:srgbClr val="00B0F0"/>
              </a:buClr>
            </a:pPr>
            <a:r>
              <a:rPr lang="tr-TR" sz="2600" b="1" dirty="0" smtClean="0">
                <a:solidFill>
                  <a:schemeClr val="tx1"/>
                </a:solidFill>
                <a:latin typeface="Arial" panose="020B0604020202020204" pitchFamily="34" charset="0"/>
                <a:cs typeface="Arial" panose="020B0604020202020204" pitchFamily="34" charset="0"/>
              </a:rPr>
              <a:t>Bu </a:t>
            </a:r>
            <a:r>
              <a:rPr lang="tr-TR" sz="2600" b="1" dirty="0">
                <a:solidFill>
                  <a:schemeClr val="tx1"/>
                </a:solidFill>
                <a:latin typeface="Arial" panose="020B0604020202020204" pitchFamily="34" charset="0"/>
                <a:cs typeface="Arial" panose="020B0604020202020204" pitchFamily="34" charset="0"/>
              </a:rPr>
              <a:t>durumda her yıl %5 amortisman oranı dikkate alınacak ve bu şekilde belirlenen amortisman süresi ve oranı, izleyen yıllarda değiştirilemeyecektir</a:t>
            </a:r>
            <a:r>
              <a:rPr lang="tr-TR" sz="2600" b="1" dirty="0" smtClean="0">
                <a:solidFill>
                  <a:schemeClr val="tx1"/>
                </a:solidFill>
                <a:latin typeface="Arial" panose="020B0604020202020204" pitchFamily="34" charset="0"/>
                <a:cs typeface="Arial" panose="020B0604020202020204" pitchFamily="34" charset="0"/>
              </a:rPr>
              <a:t>.</a:t>
            </a:r>
            <a:endParaRPr lang="tr-TR" sz="26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14</a:t>
            </a:fld>
            <a:endParaRPr lang="tr-TR"/>
          </a:p>
        </p:txBody>
      </p:sp>
    </p:spTree>
    <p:extLst>
      <p:ext uri="{BB962C8B-B14F-4D97-AF65-F5344CB8AC3E}">
        <p14:creationId xmlns:p14="http://schemas.microsoft.com/office/powerpoint/2010/main" val="3020078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fontScale="92500"/>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Amortisman Uygulamasında Gün Esası ve Amortisman Sürelerini Uzatabilme İmkanı </a:t>
            </a:r>
          </a:p>
          <a:p>
            <a:pPr>
              <a:lnSpc>
                <a:spcPct val="110000"/>
              </a:lnSpc>
              <a:spcBef>
                <a:spcPts val="1200"/>
              </a:spcBef>
            </a:pPr>
            <a:r>
              <a:rPr lang="tr-TR" sz="2600" b="1" dirty="0" smtClean="0">
                <a:solidFill>
                  <a:schemeClr val="tx1"/>
                </a:solidFill>
                <a:latin typeface="Arial" panose="020B0604020202020204" pitchFamily="34" charset="0"/>
                <a:cs typeface="Arial" panose="020B0604020202020204" pitchFamily="34" charset="0"/>
              </a:rPr>
              <a:t>1. Sanayi </a:t>
            </a:r>
            <a:r>
              <a:rPr lang="tr-TR" sz="2600" b="1" dirty="0">
                <a:solidFill>
                  <a:schemeClr val="tx1"/>
                </a:solidFill>
                <a:latin typeface="Arial" panose="020B0604020202020204" pitchFamily="34" charset="0"/>
                <a:cs typeface="Arial" panose="020B0604020202020204" pitchFamily="34" charset="0"/>
              </a:rPr>
              <a:t>sicil belgesine sahip mükellefler tarafından münhasıran </a:t>
            </a:r>
            <a:r>
              <a:rPr lang="tr-TR" sz="2600" b="1" dirty="0">
                <a:solidFill>
                  <a:srgbClr val="FF0000"/>
                </a:solidFill>
                <a:latin typeface="Arial" panose="020B0604020202020204" pitchFamily="34" charset="0"/>
                <a:cs typeface="Arial" panose="020B0604020202020204" pitchFamily="34" charset="0"/>
              </a:rPr>
              <a:t>imalat sanayiinde, Ar-Ge, yenilik ve tasarım </a:t>
            </a:r>
            <a:r>
              <a:rPr lang="tr-TR" sz="2600" b="1" dirty="0" smtClean="0">
                <a:solidFill>
                  <a:srgbClr val="FF0000"/>
                </a:solidFill>
                <a:latin typeface="Arial" panose="020B0604020202020204" pitchFamily="34" charset="0"/>
                <a:cs typeface="Arial" panose="020B0604020202020204" pitchFamily="34" charset="0"/>
              </a:rPr>
              <a:t>faaliyetlerinde</a:t>
            </a:r>
            <a:r>
              <a:rPr lang="tr-TR" sz="2600" b="1" dirty="0" smtClean="0">
                <a:solidFill>
                  <a:schemeClr val="tx1"/>
                </a:solidFill>
                <a:latin typeface="Arial" panose="020B0604020202020204" pitchFamily="34" charset="0"/>
                <a:cs typeface="Arial" panose="020B0604020202020204" pitchFamily="34" charset="0"/>
              </a:rPr>
              <a:t> </a:t>
            </a:r>
            <a:r>
              <a:rPr lang="tr-TR" sz="2600" b="1" dirty="0">
                <a:solidFill>
                  <a:schemeClr val="tx1"/>
                </a:solidFill>
                <a:latin typeface="Arial" panose="020B0604020202020204" pitchFamily="34" charset="0"/>
                <a:cs typeface="Arial" panose="020B0604020202020204" pitchFamily="34" charset="0"/>
              </a:rPr>
              <a:t>kullanılmak üzere iktisap edilen </a:t>
            </a:r>
            <a:r>
              <a:rPr lang="tr-TR" sz="2600" b="1" dirty="0">
                <a:solidFill>
                  <a:srgbClr val="000099"/>
                </a:solidFill>
                <a:latin typeface="Arial" panose="020B0604020202020204" pitchFamily="34" charset="0"/>
                <a:cs typeface="Arial" panose="020B0604020202020204" pitchFamily="34" charset="0"/>
              </a:rPr>
              <a:t>yeni makine ve teçhizatlar </a:t>
            </a:r>
            <a:r>
              <a:rPr lang="tr-TR" sz="2600" b="1" dirty="0" smtClean="0">
                <a:solidFill>
                  <a:srgbClr val="000099"/>
                </a:solidFill>
                <a:latin typeface="Arial" panose="020B0604020202020204" pitchFamily="34" charset="0"/>
                <a:cs typeface="Arial" panose="020B0604020202020204" pitchFamily="34" charset="0"/>
              </a:rPr>
              <a:t>için</a:t>
            </a:r>
            <a:r>
              <a:rPr lang="tr-TR" sz="2600" b="1" dirty="0" smtClean="0">
                <a:solidFill>
                  <a:schemeClr val="tx1"/>
                </a:solidFill>
                <a:latin typeface="Arial" panose="020B0604020202020204" pitchFamily="34" charset="0"/>
                <a:cs typeface="Arial" panose="020B0604020202020204" pitchFamily="34" charset="0"/>
              </a:rPr>
              <a:t>, </a:t>
            </a:r>
            <a:endParaRPr lang="tr-TR" sz="2600" b="1" dirty="0">
              <a:solidFill>
                <a:schemeClr val="tx1"/>
              </a:solidFill>
              <a:latin typeface="Arial" panose="020B0604020202020204" pitchFamily="34" charset="0"/>
              <a:cs typeface="Arial" panose="020B0604020202020204" pitchFamily="34" charset="0"/>
            </a:endParaRPr>
          </a:p>
          <a:p>
            <a:pPr>
              <a:lnSpc>
                <a:spcPct val="110000"/>
              </a:lnSpc>
              <a:spcBef>
                <a:spcPts val="1200"/>
              </a:spcBef>
            </a:pPr>
            <a:r>
              <a:rPr lang="tr-TR" sz="2600" b="1" dirty="0" smtClean="0">
                <a:solidFill>
                  <a:schemeClr val="tx1"/>
                </a:solidFill>
                <a:latin typeface="Arial" panose="020B0604020202020204" pitchFamily="34" charset="0"/>
                <a:cs typeface="Arial" panose="020B0604020202020204" pitchFamily="34" charset="0"/>
              </a:rPr>
              <a:t>2. Teşvik </a:t>
            </a:r>
            <a:r>
              <a:rPr lang="tr-TR" sz="2600" b="1" dirty="0">
                <a:solidFill>
                  <a:schemeClr val="tx1"/>
                </a:solidFill>
                <a:latin typeface="Arial" panose="020B0604020202020204" pitchFamily="34" charset="0"/>
                <a:cs typeface="Arial" panose="020B0604020202020204" pitchFamily="34" charset="0"/>
              </a:rPr>
              <a:t>belgesi sahibi mükellefler tarafından </a:t>
            </a:r>
            <a:r>
              <a:rPr lang="tr-TR" sz="2600" b="1" dirty="0" smtClean="0">
                <a:solidFill>
                  <a:schemeClr val="tx1"/>
                </a:solidFill>
                <a:latin typeface="Arial" panose="020B0604020202020204" pitchFamily="34" charset="0"/>
                <a:cs typeface="Arial" panose="020B0604020202020204" pitchFamily="34" charset="0"/>
              </a:rPr>
              <a:t>belge </a:t>
            </a:r>
            <a:r>
              <a:rPr lang="tr-TR" sz="2600" b="1" dirty="0">
                <a:solidFill>
                  <a:schemeClr val="tx1"/>
                </a:solidFill>
                <a:latin typeface="Arial" panose="020B0604020202020204" pitchFamily="34" charset="0"/>
                <a:cs typeface="Arial" panose="020B0604020202020204" pitchFamily="34" charset="0"/>
              </a:rPr>
              <a:t>kapsamında iktisap edilen </a:t>
            </a:r>
            <a:r>
              <a:rPr lang="tr-TR" sz="2600" b="1" dirty="0">
                <a:solidFill>
                  <a:srgbClr val="000099"/>
                </a:solidFill>
                <a:latin typeface="Arial" panose="020B0604020202020204" pitchFamily="34" charset="0"/>
                <a:cs typeface="Arial" panose="020B0604020202020204" pitchFamily="34" charset="0"/>
              </a:rPr>
              <a:t>yeni makine ve teçhizatlar </a:t>
            </a:r>
            <a:r>
              <a:rPr lang="tr-TR" sz="2600" b="1" dirty="0" smtClean="0">
                <a:solidFill>
                  <a:srgbClr val="000099"/>
                </a:solidFill>
                <a:latin typeface="Arial" panose="020B0604020202020204" pitchFamily="34" charset="0"/>
                <a:cs typeface="Arial" panose="020B0604020202020204" pitchFamily="34" charset="0"/>
              </a:rPr>
              <a:t>için,</a:t>
            </a:r>
            <a:endParaRPr lang="tr-TR" sz="2600" b="1" dirty="0">
              <a:solidFill>
                <a:schemeClr val="tx1"/>
              </a:solidFill>
              <a:latin typeface="Arial" panose="020B0604020202020204" pitchFamily="34" charset="0"/>
              <a:cs typeface="Arial" panose="020B0604020202020204" pitchFamily="34" charset="0"/>
            </a:endParaRPr>
          </a:p>
          <a:p>
            <a:pPr>
              <a:lnSpc>
                <a:spcPct val="110000"/>
              </a:lnSpc>
              <a:spcBef>
                <a:spcPts val="1200"/>
              </a:spcBef>
            </a:pPr>
            <a:r>
              <a:rPr lang="tr-TR" sz="2600" b="1" dirty="0">
                <a:solidFill>
                  <a:srgbClr val="000099"/>
                </a:solidFill>
                <a:latin typeface="Arial" panose="020B0604020202020204" pitchFamily="34" charset="0"/>
                <a:cs typeface="Arial" panose="020B0604020202020204" pitchFamily="34" charset="0"/>
              </a:rPr>
              <a:t>31.12.2023 tarihine </a:t>
            </a:r>
            <a:r>
              <a:rPr lang="tr-TR" sz="2600" b="1" dirty="0">
                <a:solidFill>
                  <a:schemeClr val="tx1"/>
                </a:solidFill>
                <a:latin typeface="Arial" panose="020B0604020202020204" pitchFamily="34" charset="0"/>
                <a:cs typeface="Arial" panose="020B0604020202020204" pitchFamily="34" charset="0"/>
              </a:rPr>
              <a:t>kadar uygulanmak üzere </a:t>
            </a:r>
            <a:r>
              <a:rPr lang="tr-TR" sz="2600" b="1" dirty="0">
                <a:solidFill>
                  <a:srgbClr val="FF0000"/>
                </a:solidFill>
                <a:latin typeface="Arial" panose="020B0604020202020204" pitchFamily="34" charset="0"/>
                <a:cs typeface="Arial" panose="020B0604020202020204" pitchFamily="34" charset="0"/>
              </a:rPr>
              <a:t>amortisman oran ve sürelerinin, tespit ve ilan edilen faydalı ömür sürelerinin yarısı dikkate alınmak üzere hesaplanmasına</a:t>
            </a:r>
            <a:r>
              <a:rPr lang="tr-TR" sz="2600" b="1" dirty="0">
                <a:solidFill>
                  <a:schemeClr val="tx1"/>
                </a:solidFill>
                <a:latin typeface="Arial" panose="020B0604020202020204" pitchFamily="34" charset="0"/>
                <a:cs typeface="Arial" panose="020B0604020202020204" pitchFamily="34" charset="0"/>
              </a:rPr>
              <a:t> olanak </a:t>
            </a:r>
            <a:r>
              <a:rPr lang="tr-TR" sz="2600" b="1" dirty="0" smtClean="0">
                <a:solidFill>
                  <a:schemeClr val="tx1"/>
                </a:solidFill>
                <a:latin typeface="Arial" panose="020B0604020202020204" pitchFamily="34" charset="0"/>
                <a:cs typeface="Arial" panose="020B0604020202020204" pitchFamily="34" charset="0"/>
              </a:rPr>
              <a:t>sağlanmıştır.</a:t>
            </a:r>
            <a:endParaRPr lang="tr-TR" sz="2600" b="1" dirty="0">
              <a:solidFill>
                <a:schemeClr val="tx1"/>
              </a:solidFill>
              <a:latin typeface="Arial" panose="020B0604020202020204" pitchFamily="34" charset="0"/>
              <a:cs typeface="Arial" panose="020B0604020202020204" pitchFamily="34" charset="0"/>
            </a:endParaRPr>
          </a:p>
          <a:p>
            <a:endParaRPr lang="tr-TR" sz="2600" b="1" dirty="0">
              <a:solidFill>
                <a:schemeClr val="tx1"/>
              </a:solidFill>
              <a:latin typeface="Arial" panose="020B0604020202020204" pitchFamily="34" charset="0"/>
              <a:cs typeface="Arial" panose="020B0604020202020204" pitchFamily="34" charset="0"/>
            </a:endParaRPr>
          </a:p>
          <a:p>
            <a:pPr marL="0" indent="0">
              <a:lnSpc>
                <a:spcPct val="110000"/>
              </a:lnSpc>
              <a:spcBef>
                <a:spcPts val="1200"/>
              </a:spcBef>
              <a:buClr>
                <a:srgbClr val="00B0F0"/>
              </a:buClr>
              <a:buNone/>
            </a:pPr>
            <a:endParaRPr lang="tr-TR" sz="26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15</a:t>
            </a:fld>
            <a:endParaRPr lang="tr-TR"/>
          </a:p>
        </p:txBody>
      </p:sp>
    </p:spTree>
    <p:extLst>
      <p:ext uri="{BB962C8B-B14F-4D97-AF65-F5344CB8AC3E}">
        <p14:creationId xmlns:p14="http://schemas.microsoft.com/office/powerpoint/2010/main" val="4013665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fontScale="92500"/>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Yenileme Fonu Uygulamasında Mükellefler Lehine Değişiklikler</a:t>
            </a:r>
          </a:p>
          <a:p>
            <a:pPr>
              <a:lnSpc>
                <a:spcPct val="110000"/>
              </a:lnSpc>
              <a:spcBef>
                <a:spcPts val="1200"/>
              </a:spcBef>
            </a:pPr>
            <a:r>
              <a:rPr lang="tr-TR" sz="2600" b="1" dirty="0" err="1" smtClean="0">
                <a:solidFill>
                  <a:schemeClr val="tx1"/>
                </a:solidFill>
                <a:latin typeface="Arial" panose="020B0604020202020204" pitchFamily="34" charset="0"/>
                <a:cs typeface="Arial" panose="020B0604020202020204" pitchFamily="34" charset="0"/>
              </a:rPr>
              <a:t>VUK’un</a:t>
            </a:r>
            <a:r>
              <a:rPr lang="tr-TR" sz="2600" b="1" dirty="0" smtClean="0">
                <a:solidFill>
                  <a:schemeClr val="tx1"/>
                </a:solidFill>
                <a:latin typeface="Arial" panose="020B0604020202020204" pitchFamily="34" charset="0"/>
                <a:cs typeface="Arial" panose="020B0604020202020204" pitchFamily="34" charset="0"/>
              </a:rPr>
              <a:t> </a:t>
            </a:r>
            <a:r>
              <a:rPr lang="tr-TR" sz="2600" b="1" dirty="0">
                <a:solidFill>
                  <a:schemeClr val="tx1"/>
                </a:solidFill>
                <a:latin typeface="Arial" panose="020B0604020202020204" pitchFamily="34" charset="0"/>
                <a:cs typeface="Arial" panose="020B0604020202020204" pitchFamily="34" charset="0"/>
              </a:rPr>
              <a:t>328. maddesinde yapılan değişiklikle, yenileme fonu düzenlemesi, </a:t>
            </a:r>
            <a:r>
              <a:rPr lang="tr-TR" sz="2600" b="1" dirty="0" smtClean="0">
                <a:solidFill>
                  <a:schemeClr val="tx1"/>
                </a:solidFill>
                <a:latin typeface="Arial" panose="020B0604020202020204" pitchFamily="34" charset="0"/>
                <a:cs typeface="Arial" panose="020B0604020202020204" pitchFamily="34" charset="0"/>
              </a:rPr>
              <a:t>yargı </a:t>
            </a:r>
            <a:r>
              <a:rPr lang="tr-TR" sz="2600" b="1" dirty="0">
                <a:solidFill>
                  <a:schemeClr val="tx1"/>
                </a:solidFill>
                <a:latin typeface="Arial" panose="020B0604020202020204" pitchFamily="34" charset="0"/>
                <a:cs typeface="Arial" panose="020B0604020202020204" pitchFamily="34" charset="0"/>
              </a:rPr>
              <a:t>kararları paralelinde veya </a:t>
            </a:r>
            <a:r>
              <a:rPr lang="tr-TR" sz="2600" b="1" dirty="0" smtClean="0">
                <a:solidFill>
                  <a:schemeClr val="tx1"/>
                </a:solidFill>
                <a:latin typeface="Arial" panose="020B0604020202020204" pitchFamily="34" charset="0"/>
                <a:cs typeface="Arial" panose="020B0604020202020204" pitchFamily="34" charset="0"/>
              </a:rPr>
              <a:t>mükellef </a:t>
            </a:r>
            <a:r>
              <a:rPr lang="tr-TR" sz="2600" b="1" dirty="0">
                <a:solidFill>
                  <a:schemeClr val="tx1"/>
                </a:solidFill>
                <a:latin typeface="Arial" panose="020B0604020202020204" pitchFamily="34" charset="0"/>
                <a:cs typeface="Arial" panose="020B0604020202020204" pitchFamily="34" charset="0"/>
              </a:rPr>
              <a:t>lehine </a:t>
            </a:r>
            <a:r>
              <a:rPr lang="tr-TR" sz="2600" b="1" dirty="0" smtClean="0">
                <a:solidFill>
                  <a:schemeClr val="tx1"/>
                </a:solidFill>
                <a:latin typeface="Arial" panose="020B0604020202020204" pitchFamily="34" charset="0"/>
                <a:cs typeface="Arial" panose="020B0604020202020204" pitchFamily="34" charset="0"/>
              </a:rPr>
              <a:t>giderilmiştir. </a:t>
            </a:r>
            <a:endParaRPr lang="tr-TR" sz="2600" b="1" dirty="0">
              <a:solidFill>
                <a:schemeClr val="tx1"/>
              </a:solidFill>
              <a:latin typeface="Arial" panose="020B0604020202020204" pitchFamily="34" charset="0"/>
              <a:cs typeface="Arial" panose="020B0604020202020204" pitchFamily="34" charset="0"/>
            </a:endParaRPr>
          </a:p>
          <a:p>
            <a:pPr>
              <a:lnSpc>
                <a:spcPct val="110000"/>
              </a:lnSpc>
              <a:spcBef>
                <a:spcPts val="1200"/>
              </a:spcBef>
            </a:pPr>
            <a:r>
              <a:rPr lang="tr-TR" sz="2600" b="1" dirty="0" smtClean="0">
                <a:solidFill>
                  <a:schemeClr val="tx1"/>
                </a:solidFill>
                <a:latin typeface="Arial" panose="020B0604020202020204" pitchFamily="34" charset="0"/>
                <a:cs typeface="Arial" panose="020B0604020202020204" pitchFamily="34" charset="0"/>
              </a:rPr>
              <a:t>Buna göre satıştan doğan kâr, </a:t>
            </a:r>
            <a:r>
              <a:rPr lang="tr-TR" sz="2600" b="1" dirty="0" smtClean="0">
                <a:solidFill>
                  <a:srgbClr val="FF0000"/>
                </a:solidFill>
                <a:latin typeface="Arial" panose="020B0604020202020204" pitchFamily="34" charset="0"/>
                <a:cs typeface="Arial" panose="020B0604020202020204" pitchFamily="34" charset="0"/>
              </a:rPr>
              <a:t>satışın yapıldığı tarihi takip eden üçüncü takvim yılının sonuna kadar</a:t>
            </a:r>
            <a:r>
              <a:rPr lang="tr-TR" sz="2600" b="1" dirty="0" smtClean="0">
                <a:solidFill>
                  <a:schemeClr val="tx1"/>
                </a:solidFill>
                <a:latin typeface="Arial" panose="020B0604020202020204" pitchFamily="34" charset="0"/>
                <a:cs typeface="Arial" panose="020B0604020202020204" pitchFamily="34" charset="0"/>
              </a:rPr>
              <a:t> pasifte geçici bir hesapta tutulabilecektir.</a:t>
            </a:r>
          </a:p>
          <a:p>
            <a:pPr>
              <a:lnSpc>
                <a:spcPct val="110000"/>
              </a:lnSpc>
              <a:spcBef>
                <a:spcPts val="1200"/>
              </a:spcBef>
            </a:pPr>
            <a:r>
              <a:rPr lang="tr-TR" sz="2600" b="1" dirty="0" smtClean="0">
                <a:solidFill>
                  <a:schemeClr val="tx1"/>
                </a:solidFill>
                <a:latin typeface="Arial" panose="020B0604020202020204" pitchFamily="34" charset="0"/>
                <a:cs typeface="Arial" panose="020B0604020202020204" pitchFamily="34" charset="0"/>
              </a:rPr>
              <a:t>Bu süre içinde yenileme fonu kullanılmazsa, geçici hesapta tutulan kâr, satışın yapıldığı yılı takip eden üçüncü takvim yılının kâr ve zarar hesabına eklenecektir.</a:t>
            </a:r>
          </a:p>
        </p:txBody>
      </p:sp>
      <p:sp>
        <p:nvSpPr>
          <p:cNvPr id="2" name="Slayt Numarası Yer Tutucusu 1"/>
          <p:cNvSpPr>
            <a:spLocks noGrp="1"/>
          </p:cNvSpPr>
          <p:nvPr>
            <p:ph type="sldNum" sz="quarter" idx="12"/>
          </p:nvPr>
        </p:nvSpPr>
        <p:spPr/>
        <p:txBody>
          <a:bodyPr/>
          <a:lstStyle/>
          <a:p>
            <a:fld id="{C28B14C4-AC7B-47CD-9444-FB6168ECFCAC}" type="slidenum">
              <a:rPr lang="tr-TR" smtClean="0"/>
              <a:t>16</a:t>
            </a:fld>
            <a:endParaRPr lang="tr-TR"/>
          </a:p>
        </p:txBody>
      </p:sp>
    </p:spTree>
    <p:extLst>
      <p:ext uri="{BB962C8B-B14F-4D97-AF65-F5344CB8AC3E}">
        <p14:creationId xmlns:p14="http://schemas.microsoft.com/office/powerpoint/2010/main" val="3682829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fontScale="92500"/>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Yenileme Fonu Uygulamasında Mükellefler Lehine Değişiklikler</a:t>
            </a:r>
          </a:p>
          <a:p>
            <a:pPr>
              <a:lnSpc>
                <a:spcPct val="110000"/>
              </a:lnSpc>
              <a:spcBef>
                <a:spcPts val="1200"/>
              </a:spcBef>
            </a:pPr>
            <a:r>
              <a:rPr lang="tr-TR" sz="2600" b="1" dirty="0" smtClean="0">
                <a:solidFill>
                  <a:schemeClr val="tx1"/>
                </a:solidFill>
                <a:latin typeface="Arial" panose="020B0604020202020204" pitchFamily="34" charset="0"/>
                <a:cs typeface="Arial" panose="020B0604020202020204" pitchFamily="34" charset="0"/>
              </a:rPr>
              <a:t>Ayrıca, pasifte geçici </a:t>
            </a:r>
            <a:r>
              <a:rPr lang="tr-TR" sz="2600" b="1" dirty="0">
                <a:solidFill>
                  <a:schemeClr val="tx1"/>
                </a:solidFill>
                <a:latin typeface="Arial" panose="020B0604020202020204" pitchFamily="34" charset="0"/>
                <a:cs typeface="Arial" panose="020B0604020202020204" pitchFamily="34" charset="0"/>
              </a:rPr>
              <a:t>bir hesapta tutulan </a:t>
            </a:r>
            <a:r>
              <a:rPr lang="tr-TR" sz="2600" b="1" dirty="0" smtClean="0">
                <a:solidFill>
                  <a:schemeClr val="tx1"/>
                </a:solidFill>
                <a:latin typeface="Arial" panose="020B0604020202020204" pitchFamily="34" charset="0"/>
                <a:cs typeface="Arial" panose="020B0604020202020204" pitchFamily="34" charset="0"/>
              </a:rPr>
              <a:t>kâr, </a:t>
            </a:r>
            <a:r>
              <a:rPr lang="tr-TR" sz="2600" b="1" dirty="0">
                <a:solidFill>
                  <a:schemeClr val="tx1"/>
                </a:solidFill>
                <a:latin typeface="Arial" panose="020B0604020202020204" pitchFamily="34" charset="0"/>
                <a:cs typeface="Arial" panose="020B0604020202020204" pitchFamily="34" charset="0"/>
              </a:rPr>
              <a:t>satışı yapılan iktisadi kıymetin yerine iktisap edilen yeni kıymetlerin </a:t>
            </a:r>
            <a:r>
              <a:rPr lang="tr-TR" sz="2600" b="1" dirty="0" smtClean="0">
                <a:solidFill>
                  <a:schemeClr val="tx1"/>
                </a:solidFill>
                <a:latin typeface="Arial" panose="020B0604020202020204" pitchFamily="34" charset="0"/>
                <a:cs typeface="Arial" panose="020B0604020202020204" pitchFamily="34" charset="0"/>
              </a:rPr>
              <a:t>amortismanına </a:t>
            </a:r>
            <a:r>
              <a:rPr lang="tr-TR" sz="2600" b="1" dirty="0">
                <a:solidFill>
                  <a:schemeClr val="tx1"/>
                </a:solidFill>
                <a:latin typeface="Arial" panose="020B0604020202020204" pitchFamily="34" charset="0"/>
                <a:cs typeface="Arial" panose="020B0604020202020204" pitchFamily="34" charset="0"/>
              </a:rPr>
              <a:t>mahsup </a:t>
            </a:r>
            <a:r>
              <a:rPr lang="tr-TR" sz="2600" b="1" dirty="0" smtClean="0">
                <a:solidFill>
                  <a:schemeClr val="tx1"/>
                </a:solidFill>
                <a:latin typeface="Arial" panose="020B0604020202020204" pitchFamily="34" charset="0"/>
                <a:cs typeface="Arial" panose="020B0604020202020204" pitchFamily="34" charset="0"/>
              </a:rPr>
              <a:t>edilecektir.</a:t>
            </a:r>
            <a:endParaRPr lang="tr-TR" sz="2600" b="1" dirty="0">
              <a:solidFill>
                <a:schemeClr val="tx1"/>
              </a:solidFill>
              <a:latin typeface="Arial" panose="020B0604020202020204" pitchFamily="34" charset="0"/>
              <a:cs typeface="Arial" panose="020B0604020202020204" pitchFamily="34" charset="0"/>
            </a:endParaRPr>
          </a:p>
          <a:p>
            <a:pPr>
              <a:lnSpc>
                <a:spcPct val="110000"/>
              </a:lnSpc>
              <a:spcBef>
                <a:spcPts val="1200"/>
              </a:spcBef>
            </a:pPr>
            <a:r>
              <a:rPr lang="tr-TR" sz="2600" b="1" dirty="0" smtClean="0">
                <a:solidFill>
                  <a:schemeClr val="tx1"/>
                </a:solidFill>
                <a:latin typeface="Arial" panose="020B0604020202020204" pitchFamily="34" charset="0"/>
                <a:cs typeface="Arial" panose="020B0604020202020204" pitchFamily="34" charset="0"/>
              </a:rPr>
              <a:t>Pasifte geçici bir hesapta tutulan kâr, amortisman ayrılabilecek tutarından fazla ise bu fazlalık, satışın yapıldığı yılı takip eden üçüncü takvim yılının kâr ve zarar hesabına eklenecektir. 	</a:t>
            </a:r>
          </a:p>
          <a:p>
            <a:pPr>
              <a:lnSpc>
                <a:spcPct val="110000"/>
              </a:lnSpc>
              <a:spcBef>
                <a:spcPts val="1200"/>
              </a:spcBef>
            </a:pPr>
            <a:r>
              <a:rPr lang="tr-TR" sz="2600" b="1" dirty="0" smtClean="0">
                <a:solidFill>
                  <a:schemeClr val="tx1"/>
                </a:solidFill>
                <a:latin typeface="Arial" panose="020B0604020202020204" pitchFamily="34" charset="0"/>
                <a:cs typeface="Arial" panose="020B0604020202020204" pitchFamily="34" charset="0"/>
              </a:rPr>
              <a:t>Amortismana tabi kıymetlere ilişkin alınacak </a:t>
            </a:r>
            <a:r>
              <a:rPr lang="tr-TR" sz="2600" b="1" dirty="0" smtClean="0">
                <a:solidFill>
                  <a:srgbClr val="FF0000"/>
                </a:solidFill>
                <a:latin typeface="Arial" panose="020B0604020202020204" pitchFamily="34" charset="0"/>
                <a:cs typeface="Arial" panose="020B0604020202020204" pitchFamily="34" charset="0"/>
              </a:rPr>
              <a:t>sigorta tazminatları </a:t>
            </a:r>
            <a:r>
              <a:rPr lang="tr-TR" sz="2600" b="1" dirty="0" smtClean="0">
                <a:solidFill>
                  <a:schemeClr val="tx1"/>
                </a:solidFill>
                <a:latin typeface="Arial" panose="020B0604020202020204" pitchFamily="34" charset="0"/>
                <a:cs typeface="Arial" panose="020B0604020202020204" pitchFamily="34" charset="0"/>
              </a:rPr>
              <a:t>bakımından da yukarıda belirtilen düzenlemeye paralel hükümler getirilmiştir.</a:t>
            </a:r>
            <a:endParaRPr lang="tr-TR" sz="26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17</a:t>
            </a:fld>
            <a:endParaRPr lang="tr-TR"/>
          </a:p>
        </p:txBody>
      </p:sp>
    </p:spTree>
    <p:extLst>
      <p:ext uri="{BB962C8B-B14F-4D97-AF65-F5344CB8AC3E}">
        <p14:creationId xmlns:p14="http://schemas.microsoft.com/office/powerpoint/2010/main" val="2288970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Doğrudan Şüpheli Alacak Sayılması İle İlgili Tutar   </a:t>
            </a:r>
          </a:p>
          <a:p>
            <a:pPr>
              <a:lnSpc>
                <a:spcPct val="110000"/>
              </a:lnSpc>
              <a:spcBef>
                <a:spcPts val="1200"/>
              </a:spcBef>
            </a:pPr>
            <a:r>
              <a:rPr lang="tr-TR" sz="2600" b="1" dirty="0" err="1" smtClean="0">
                <a:solidFill>
                  <a:schemeClr val="tx1"/>
                </a:solidFill>
                <a:latin typeface="Arial" panose="020B0604020202020204" pitchFamily="34" charset="0"/>
                <a:cs typeface="Arial" panose="020B0604020202020204" pitchFamily="34" charset="0"/>
              </a:rPr>
              <a:t>VUK’un</a:t>
            </a:r>
            <a:r>
              <a:rPr lang="tr-TR" sz="2600" b="1" dirty="0" smtClean="0">
                <a:solidFill>
                  <a:schemeClr val="tx1"/>
                </a:solidFill>
                <a:latin typeface="Arial" panose="020B0604020202020204" pitchFamily="34" charset="0"/>
                <a:cs typeface="Arial" panose="020B0604020202020204" pitchFamily="34" charset="0"/>
              </a:rPr>
              <a:t> 323. maddesinde yapılan değişiklikle, yazılı olarak bir defadan fazla istendiği veya protesto edildiği halde borçlu tarafından ödenmeyen </a:t>
            </a:r>
            <a:r>
              <a:rPr lang="tr-TR" sz="2600" b="1" dirty="0" smtClean="0">
                <a:solidFill>
                  <a:srgbClr val="FF0000"/>
                </a:solidFill>
                <a:latin typeface="Arial" panose="020B0604020202020204" pitchFamily="34" charset="0"/>
                <a:cs typeface="Arial" panose="020B0604020202020204" pitchFamily="34" charset="0"/>
              </a:rPr>
              <a:t>3.000 TL’yi aşmayan alacaklar </a:t>
            </a:r>
            <a:r>
              <a:rPr lang="tr-TR" sz="2600" b="1" dirty="0" smtClean="0">
                <a:solidFill>
                  <a:schemeClr val="tx1"/>
                </a:solidFill>
                <a:latin typeface="Arial" panose="020B0604020202020204" pitchFamily="34" charset="0"/>
                <a:cs typeface="Arial" panose="020B0604020202020204" pitchFamily="34" charset="0"/>
              </a:rPr>
              <a:t>şüpheli alacak olarak kabul edilmektedir.</a:t>
            </a:r>
          </a:p>
          <a:p>
            <a:pPr>
              <a:lnSpc>
                <a:spcPct val="110000"/>
              </a:lnSpc>
              <a:spcBef>
                <a:spcPts val="1200"/>
              </a:spcBef>
            </a:pPr>
            <a:r>
              <a:rPr lang="tr-TR" sz="2600" b="1" dirty="0" smtClean="0">
                <a:solidFill>
                  <a:schemeClr val="tx1"/>
                </a:solidFill>
                <a:latin typeface="Arial" panose="020B0604020202020204" pitchFamily="34" charset="0"/>
                <a:cs typeface="Arial" panose="020B0604020202020204" pitchFamily="34" charset="0"/>
              </a:rPr>
              <a:t>Şüpheli alacaklar; bilanço esasına göre defter tutan mükellefler tarafından </a:t>
            </a:r>
            <a:r>
              <a:rPr lang="tr-TR" sz="2600" b="1" dirty="0" smtClean="0">
                <a:solidFill>
                  <a:srgbClr val="000099"/>
                </a:solidFill>
                <a:latin typeface="Arial" panose="020B0604020202020204" pitchFamily="34" charset="0"/>
                <a:cs typeface="Arial" panose="020B0604020202020204" pitchFamily="34" charset="0"/>
              </a:rPr>
              <a:t>karşılık ayırmak sureti ile</a:t>
            </a:r>
            <a:r>
              <a:rPr lang="tr-TR" sz="2600" b="1" dirty="0" smtClean="0">
                <a:solidFill>
                  <a:schemeClr val="tx1"/>
                </a:solidFill>
                <a:latin typeface="Arial" panose="020B0604020202020204" pitchFamily="34" charset="0"/>
                <a:cs typeface="Arial" panose="020B0604020202020204" pitchFamily="34" charset="0"/>
              </a:rPr>
              <a:t>, işletme hesabı esasında olan mükellefler tarafından ise </a:t>
            </a:r>
            <a:r>
              <a:rPr lang="tr-TR" sz="2600" b="1" dirty="0" smtClean="0">
                <a:solidFill>
                  <a:srgbClr val="000099"/>
                </a:solidFill>
                <a:latin typeface="Arial" panose="020B0604020202020204" pitchFamily="34" charset="0"/>
                <a:cs typeface="Arial" panose="020B0604020202020204" pitchFamily="34" charset="0"/>
              </a:rPr>
              <a:t>doğrudan gider kaydı yapmak yoluyla </a:t>
            </a:r>
            <a:r>
              <a:rPr lang="tr-TR" sz="2600" b="1" dirty="0" err="1" smtClean="0">
                <a:solidFill>
                  <a:schemeClr val="tx1"/>
                </a:solidFill>
                <a:latin typeface="Arial" panose="020B0604020202020204" pitchFamily="34" charset="0"/>
                <a:cs typeface="Arial" panose="020B0604020202020204" pitchFamily="34" charset="0"/>
              </a:rPr>
              <a:t>giderleştirilecek</a:t>
            </a:r>
            <a:r>
              <a:rPr lang="tr-TR" sz="2600" b="1" dirty="0" smtClean="0">
                <a:solidFill>
                  <a:schemeClr val="tx1"/>
                </a:solidFill>
                <a:latin typeface="Arial" panose="020B0604020202020204" pitchFamily="34" charset="0"/>
                <a:cs typeface="Arial" panose="020B0604020202020204" pitchFamily="34" charset="0"/>
              </a:rPr>
              <a:t>.</a:t>
            </a:r>
          </a:p>
        </p:txBody>
      </p:sp>
      <p:sp>
        <p:nvSpPr>
          <p:cNvPr id="2" name="Slayt Numarası Yer Tutucusu 1"/>
          <p:cNvSpPr>
            <a:spLocks noGrp="1"/>
          </p:cNvSpPr>
          <p:nvPr>
            <p:ph type="sldNum" sz="quarter" idx="12"/>
          </p:nvPr>
        </p:nvSpPr>
        <p:spPr/>
        <p:txBody>
          <a:bodyPr/>
          <a:lstStyle/>
          <a:p>
            <a:fld id="{C28B14C4-AC7B-47CD-9444-FB6168ECFCAC}" type="slidenum">
              <a:rPr lang="tr-TR" smtClean="0"/>
              <a:t>18</a:t>
            </a:fld>
            <a:endParaRPr lang="tr-TR"/>
          </a:p>
        </p:txBody>
      </p:sp>
    </p:spTree>
    <p:extLst>
      <p:ext uri="{BB962C8B-B14F-4D97-AF65-F5344CB8AC3E}">
        <p14:creationId xmlns:p14="http://schemas.microsoft.com/office/powerpoint/2010/main" val="3279514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Tekerrür Nedeniyle </a:t>
            </a:r>
            <a:r>
              <a:rPr lang="tr-TR" sz="2800" b="1" u="sng" spc="-100" dirty="0">
                <a:solidFill>
                  <a:schemeClr val="accent5">
                    <a:lumMod val="50000"/>
                  </a:schemeClr>
                </a:solidFill>
                <a:latin typeface="Arial" panose="020B0604020202020204" pitchFamily="34" charset="0"/>
                <a:cs typeface="Arial" panose="020B0604020202020204" pitchFamily="34" charset="0"/>
              </a:rPr>
              <a:t>Cezaların </a:t>
            </a:r>
            <a:r>
              <a:rPr lang="tr-TR" sz="2800" b="1" u="sng" spc="-100" dirty="0" smtClean="0">
                <a:solidFill>
                  <a:schemeClr val="accent5">
                    <a:lumMod val="50000"/>
                  </a:schemeClr>
                </a:solidFill>
                <a:latin typeface="Arial" panose="020B0604020202020204" pitchFamily="34" charset="0"/>
                <a:cs typeface="Arial" panose="020B0604020202020204" pitchFamily="34" charset="0"/>
              </a:rPr>
              <a:t>Artırılmasında Değişiklik</a:t>
            </a:r>
          </a:p>
          <a:p>
            <a:r>
              <a:rPr lang="tr-TR" sz="2600" b="1" dirty="0" err="1" smtClean="0">
                <a:solidFill>
                  <a:schemeClr val="tx1"/>
                </a:solidFill>
                <a:latin typeface="Arial" panose="020B0604020202020204" pitchFamily="34" charset="0"/>
                <a:cs typeface="Arial" panose="020B0604020202020204" pitchFamily="34" charset="0"/>
              </a:rPr>
              <a:t>VUK’un</a:t>
            </a:r>
            <a:r>
              <a:rPr lang="tr-TR" sz="2600" b="1" dirty="0" smtClean="0">
                <a:solidFill>
                  <a:schemeClr val="tx1"/>
                </a:solidFill>
                <a:latin typeface="Arial" panose="020B0604020202020204" pitchFamily="34" charset="0"/>
                <a:cs typeface="Arial" panose="020B0604020202020204" pitchFamily="34" charset="0"/>
              </a:rPr>
              <a:t> 339</a:t>
            </a:r>
            <a:r>
              <a:rPr lang="tr-TR" sz="2600" b="1" dirty="0">
                <a:solidFill>
                  <a:schemeClr val="tx1"/>
                </a:solidFill>
                <a:latin typeface="Arial" panose="020B0604020202020204" pitchFamily="34" charset="0"/>
                <a:cs typeface="Arial" panose="020B0604020202020204" pitchFamily="34" charset="0"/>
              </a:rPr>
              <a:t>. maddesi değiştirilerek, tekerrürde artırım tutarının </a:t>
            </a:r>
            <a:r>
              <a:rPr lang="tr-TR" sz="2600" b="1" dirty="0">
                <a:solidFill>
                  <a:srgbClr val="FF0000"/>
                </a:solidFill>
                <a:latin typeface="Arial" panose="020B0604020202020204" pitchFamily="34" charset="0"/>
                <a:cs typeface="Arial" panose="020B0604020202020204" pitchFamily="34" charset="0"/>
              </a:rPr>
              <a:t>kesinleşen cezadan fazla olmaması </a:t>
            </a:r>
            <a:r>
              <a:rPr lang="tr-TR" sz="2600" b="1" dirty="0">
                <a:solidFill>
                  <a:schemeClr val="tx1"/>
                </a:solidFill>
                <a:latin typeface="Arial" panose="020B0604020202020204" pitchFamily="34" charset="0"/>
                <a:cs typeface="Arial" panose="020B0604020202020204" pitchFamily="34" charset="0"/>
              </a:rPr>
              <a:t>öngörülmüştür. </a:t>
            </a:r>
            <a:endParaRPr lang="tr-TR" sz="2600" b="1" dirty="0" smtClean="0">
              <a:solidFill>
                <a:schemeClr val="tx1"/>
              </a:solidFill>
              <a:latin typeface="Arial" panose="020B0604020202020204" pitchFamily="34" charset="0"/>
              <a:cs typeface="Arial" panose="020B0604020202020204" pitchFamily="34" charset="0"/>
            </a:endParaRPr>
          </a:p>
          <a:p>
            <a:r>
              <a:rPr lang="tr-TR" sz="2600" b="1" dirty="0" smtClean="0">
                <a:solidFill>
                  <a:schemeClr val="tx1"/>
                </a:solidFill>
                <a:latin typeface="Arial" panose="020B0604020202020204" pitchFamily="34" charset="0"/>
                <a:cs typeface="Arial" panose="020B0604020202020204" pitchFamily="34" charset="0"/>
              </a:rPr>
              <a:t>Örneğin 2019 yılında kesinleşen </a:t>
            </a:r>
            <a:r>
              <a:rPr lang="tr-TR" sz="2600" b="1" dirty="0" smtClean="0">
                <a:solidFill>
                  <a:srgbClr val="000099"/>
                </a:solidFill>
                <a:latin typeface="Arial" panose="020B0604020202020204" pitchFamily="34" charset="0"/>
                <a:cs typeface="Arial" panose="020B0604020202020204" pitchFamily="34" charset="0"/>
              </a:rPr>
              <a:t>10.000 TL </a:t>
            </a:r>
            <a:r>
              <a:rPr lang="tr-TR" sz="2600" b="1" dirty="0" err="1" smtClean="0">
                <a:solidFill>
                  <a:schemeClr val="tx1"/>
                </a:solidFill>
                <a:latin typeface="Arial" panose="020B0604020202020204" pitchFamily="34" charset="0"/>
                <a:cs typeface="Arial" panose="020B0604020202020204" pitchFamily="34" charset="0"/>
              </a:rPr>
              <a:t>VZC</a:t>
            </a:r>
            <a:r>
              <a:rPr lang="tr-TR" sz="2600" b="1" dirty="0" smtClean="0">
                <a:solidFill>
                  <a:schemeClr val="tx1"/>
                </a:solidFill>
                <a:latin typeface="Arial" panose="020B0604020202020204" pitchFamily="34" charset="0"/>
                <a:cs typeface="Arial" panose="020B0604020202020204" pitchFamily="34" charset="0"/>
              </a:rPr>
              <a:t> olan bir mükellefe 2021 yılında 200.000 TL </a:t>
            </a:r>
            <a:r>
              <a:rPr lang="tr-TR" sz="2600" b="1" dirty="0" err="1" smtClean="0">
                <a:solidFill>
                  <a:schemeClr val="tx1"/>
                </a:solidFill>
                <a:latin typeface="Arial" panose="020B0604020202020204" pitchFamily="34" charset="0"/>
                <a:cs typeface="Arial" panose="020B0604020202020204" pitchFamily="34" charset="0"/>
              </a:rPr>
              <a:t>VZC</a:t>
            </a:r>
            <a:r>
              <a:rPr lang="tr-TR" sz="2600" b="1" dirty="0" smtClean="0">
                <a:solidFill>
                  <a:schemeClr val="tx1"/>
                </a:solidFill>
                <a:latin typeface="Arial" panose="020B0604020202020204" pitchFamily="34" charset="0"/>
                <a:cs typeface="Arial" panose="020B0604020202020204" pitchFamily="34" charset="0"/>
              </a:rPr>
              <a:t> kesilecekse, kesilen </a:t>
            </a:r>
            <a:r>
              <a:rPr lang="tr-TR" sz="2600" b="1" dirty="0">
                <a:solidFill>
                  <a:schemeClr val="tx1"/>
                </a:solidFill>
                <a:latin typeface="Arial" panose="020B0604020202020204" pitchFamily="34" charset="0"/>
                <a:cs typeface="Arial" panose="020B0604020202020204" pitchFamily="34" charset="0"/>
              </a:rPr>
              <a:t>cezanın %50’si </a:t>
            </a:r>
            <a:r>
              <a:rPr lang="tr-TR" sz="2600" b="1" dirty="0" smtClean="0">
                <a:solidFill>
                  <a:schemeClr val="tx1"/>
                </a:solidFill>
                <a:latin typeface="Arial" panose="020B0604020202020204" pitchFamily="34" charset="0"/>
                <a:cs typeface="Arial" panose="020B0604020202020204" pitchFamily="34" charset="0"/>
              </a:rPr>
              <a:t>olan 100.000 TL tekerrür artırımı yerine </a:t>
            </a:r>
            <a:r>
              <a:rPr lang="tr-TR" sz="2600" b="1" dirty="0" smtClean="0">
                <a:solidFill>
                  <a:srgbClr val="000099"/>
                </a:solidFill>
                <a:latin typeface="Arial" panose="020B0604020202020204" pitchFamily="34" charset="0"/>
                <a:cs typeface="Arial" panose="020B0604020202020204" pitchFamily="34" charset="0"/>
              </a:rPr>
              <a:t>10.000 TL </a:t>
            </a:r>
            <a:r>
              <a:rPr lang="tr-TR" sz="2600" b="1" dirty="0">
                <a:solidFill>
                  <a:schemeClr val="tx1"/>
                </a:solidFill>
                <a:latin typeface="Arial" panose="020B0604020202020204" pitchFamily="34" charset="0"/>
                <a:cs typeface="Arial" panose="020B0604020202020204" pitchFamily="34" charset="0"/>
              </a:rPr>
              <a:t>tekerrür artırımı </a:t>
            </a:r>
            <a:r>
              <a:rPr lang="tr-TR" sz="2600" b="1" dirty="0" smtClean="0">
                <a:solidFill>
                  <a:schemeClr val="tx1"/>
                </a:solidFill>
                <a:latin typeface="Arial" panose="020B0604020202020204" pitchFamily="34" charset="0"/>
                <a:cs typeface="Arial" panose="020B0604020202020204" pitchFamily="34" charset="0"/>
              </a:rPr>
              <a:t>yapılacaktır.</a:t>
            </a:r>
          </a:p>
          <a:p>
            <a:r>
              <a:rPr lang="tr-TR" sz="2600" b="1" dirty="0">
                <a:solidFill>
                  <a:schemeClr val="tx1"/>
                </a:solidFill>
                <a:latin typeface="Arial" panose="020B0604020202020204" pitchFamily="34" charset="0"/>
                <a:cs typeface="Arial" panose="020B0604020202020204" pitchFamily="34" charset="0"/>
              </a:rPr>
              <a:t>Ancak kesinleşen birden fazla ceza varsa, bunlardan tutar itibariyle en yükseği dikkate alınacaktır. </a:t>
            </a:r>
          </a:p>
          <a:p>
            <a:r>
              <a:rPr lang="tr-TR" sz="2600" b="1" dirty="0" smtClean="0">
                <a:solidFill>
                  <a:srgbClr val="FF0000"/>
                </a:solidFill>
                <a:latin typeface="Arial" panose="020B0604020202020204" pitchFamily="34" charset="0"/>
                <a:cs typeface="Arial" panose="020B0604020202020204" pitchFamily="34" charset="0"/>
              </a:rPr>
              <a:t>ANAYASA MAHKEMESİ İPTALİNDEN ÖNCE DÜZELTİLDİ !!!</a:t>
            </a:r>
          </a:p>
        </p:txBody>
      </p:sp>
      <p:sp>
        <p:nvSpPr>
          <p:cNvPr id="2" name="Slayt Numarası Yer Tutucusu 1"/>
          <p:cNvSpPr>
            <a:spLocks noGrp="1"/>
          </p:cNvSpPr>
          <p:nvPr>
            <p:ph type="sldNum" sz="quarter" idx="12"/>
          </p:nvPr>
        </p:nvSpPr>
        <p:spPr/>
        <p:txBody>
          <a:bodyPr/>
          <a:lstStyle/>
          <a:p>
            <a:fld id="{C28B14C4-AC7B-47CD-9444-FB6168ECFCAC}" type="slidenum">
              <a:rPr lang="tr-TR" smtClean="0"/>
              <a:t>19</a:t>
            </a:fld>
            <a:endParaRPr lang="tr-TR"/>
          </a:p>
        </p:txBody>
      </p:sp>
    </p:spTree>
    <p:extLst>
      <p:ext uri="{BB962C8B-B14F-4D97-AF65-F5344CB8AC3E}">
        <p14:creationId xmlns:p14="http://schemas.microsoft.com/office/powerpoint/2010/main" val="386209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2201300" y="391529"/>
            <a:ext cx="9676934" cy="788483"/>
          </a:xfrm>
        </p:spPr>
        <p:txBody>
          <a:bodyPr>
            <a:normAutofit/>
          </a:bodyPr>
          <a:lstStyle/>
          <a:p>
            <a:r>
              <a:rPr lang="tr-TR" sz="4000" b="1" u="sng" dirty="0" smtClean="0">
                <a:solidFill>
                  <a:srgbClr val="FF0000"/>
                </a:solidFill>
                <a:latin typeface="Arial" panose="020B0604020202020204" pitchFamily="34" charset="0"/>
                <a:cs typeface="Arial" panose="020B0604020202020204" pitchFamily="34" charset="0"/>
              </a:rPr>
              <a:t>Kanunun Amacı</a:t>
            </a:r>
            <a:endParaRPr lang="tr-TR" sz="4000" b="1" u="sng" dirty="0">
              <a:solidFill>
                <a:srgbClr val="FF0000"/>
              </a:solidFill>
              <a:latin typeface="Arial" panose="020B0604020202020204" pitchFamily="34" charset="0"/>
              <a:cs typeface="Arial" panose="020B0604020202020204" pitchFamily="34" charset="0"/>
            </a:endParaRPr>
          </a:p>
        </p:txBody>
      </p:sp>
      <p:sp>
        <p:nvSpPr>
          <p:cNvPr id="4" name="İçerik Yer Tutucusu 3"/>
          <p:cNvSpPr>
            <a:spLocks noGrp="1"/>
          </p:cNvSpPr>
          <p:nvPr>
            <p:ph idx="1"/>
          </p:nvPr>
        </p:nvSpPr>
        <p:spPr>
          <a:xfrm>
            <a:off x="1765005" y="1454330"/>
            <a:ext cx="9962707" cy="5063427"/>
          </a:xfrm>
        </p:spPr>
        <p:txBody>
          <a:bodyPr>
            <a:noAutofit/>
          </a:bodyPr>
          <a:lstStyle/>
          <a:p>
            <a:pPr>
              <a:lnSpc>
                <a:spcPct val="120000"/>
              </a:lnSpc>
              <a:buClr>
                <a:srgbClr val="00B0F0"/>
              </a:buClr>
            </a:pPr>
            <a:r>
              <a:rPr lang="tr-TR" sz="2800" b="1" dirty="0" smtClean="0"/>
              <a:t>Bu kanun ile </a:t>
            </a:r>
            <a:r>
              <a:rPr lang="tr-TR" sz="2800" b="1" dirty="0"/>
              <a:t>mükelleflerin vergiye uyumlarını gözeten, vergi güvenliğini artıran, sosyal adaleti ve rekabet ortamını güçlendiren, yatırımları teşvik edip ihtilafları sonlandıran ve vergi uygulamalarında öngörülebilirliği sağlayan değişikliklerin hayata geçirilmesi </a:t>
            </a:r>
            <a:r>
              <a:rPr lang="tr-TR" sz="2800" b="1" dirty="0" smtClean="0"/>
              <a:t>amaçlanmıştır. (GENEL GEREKÇE)</a:t>
            </a:r>
          </a:p>
        </p:txBody>
      </p:sp>
      <p:sp>
        <p:nvSpPr>
          <p:cNvPr id="2" name="Slayt Numarası Yer Tutucusu 1"/>
          <p:cNvSpPr>
            <a:spLocks noGrp="1"/>
          </p:cNvSpPr>
          <p:nvPr>
            <p:ph type="sldNum" sz="quarter" idx="12"/>
          </p:nvPr>
        </p:nvSpPr>
        <p:spPr/>
        <p:txBody>
          <a:bodyPr/>
          <a:lstStyle/>
          <a:p>
            <a:fld id="{C28B14C4-AC7B-47CD-9444-FB6168ECFCAC}" type="slidenum">
              <a:rPr lang="tr-TR" smtClean="0"/>
              <a:t>2</a:t>
            </a:fld>
            <a:endParaRPr lang="tr-TR"/>
          </a:p>
        </p:txBody>
      </p:sp>
    </p:spTree>
    <p:extLst>
      <p:ext uri="{BB962C8B-B14F-4D97-AF65-F5344CB8AC3E}">
        <p14:creationId xmlns:p14="http://schemas.microsoft.com/office/powerpoint/2010/main" val="2362708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lnSpcReduction="10000"/>
          </a:bodyPr>
          <a:lstStyle/>
          <a:p>
            <a:pPr>
              <a:lnSpc>
                <a:spcPct val="120000"/>
              </a:lnSpc>
              <a:spcBef>
                <a:spcPts val="1200"/>
              </a:spcBef>
              <a:buClr>
                <a:srgbClr val="00B0F0"/>
              </a:buClr>
            </a:pPr>
            <a:r>
              <a:rPr lang="tr-TR" sz="2800" b="1" u="sng" spc="-100" dirty="0">
                <a:solidFill>
                  <a:schemeClr val="accent5">
                    <a:lumMod val="50000"/>
                  </a:schemeClr>
                </a:solidFill>
                <a:latin typeface="Arial" panose="020B0604020202020204" pitchFamily="34" charset="0"/>
                <a:cs typeface="Arial" panose="020B0604020202020204" pitchFamily="34" charset="0"/>
              </a:rPr>
              <a:t>Özel Usulsüzlük Cezalarında Değişiklikler </a:t>
            </a:r>
            <a:r>
              <a:rPr lang="tr-TR" sz="2800" b="1" u="sng" spc="-100" dirty="0" smtClean="0">
                <a:solidFill>
                  <a:schemeClr val="accent5">
                    <a:lumMod val="50000"/>
                  </a:schemeClr>
                </a:solidFill>
                <a:latin typeface="Arial" panose="020B0604020202020204" pitchFamily="34" charset="0"/>
                <a:cs typeface="Arial" panose="020B0604020202020204" pitchFamily="34" charset="0"/>
              </a:rPr>
              <a:t>Yapılmıştır</a:t>
            </a:r>
          </a:p>
          <a:p>
            <a:r>
              <a:rPr lang="tr-TR" sz="2600" b="1" dirty="0" err="1" smtClean="0">
                <a:solidFill>
                  <a:schemeClr val="tx1"/>
                </a:solidFill>
                <a:latin typeface="Arial" panose="020B0604020202020204" pitchFamily="34" charset="0"/>
                <a:cs typeface="Arial" panose="020B0604020202020204" pitchFamily="34" charset="0"/>
              </a:rPr>
              <a:t>VUK’un</a:t>
            </a:r>
            <a:r>
              <a:rPr lang="tr-TR" sz="2600" b="1" dirty="0" smtClean="0">
                <a:solidFill>
                  <a:schemeClr val="tx1"/>
                </a:solidFill>
                <a:latin typeface="Arial" panose="020B0604020202020204" pitchFamily="34" charset="0"/>
                <a:cs typeface="Arial" panose="020B0604020202020204" pitchFamily="34" charset="0"/>
              </a:rPr>
              <a:t> 353. ve mükerrer 355. maddelerinde yapılan değişikliklerle, </a:t>
            </a:r>
            <a:r>
              <a:rPr lang="tr-TR" sz="2600" b="1" dirty="0" smtClean="0">
                <a:solidFill>
                  <a:srgbClr val="FF0000"/>
                </a:solidFill>
                <a:latin typeface="Arial" panose="020B0604020202020204" pitchFamily="34" charset="0"/>
                <a:cs typeface="Arial" panose="020B0604020202020204" pitchFamily="34" charset="0"/>
              </a:rPr>
              <a:t>gider pusulası </a:t>
            </a:r>
            <a:r>
              <a:rPr lang="tr-TR" sz="2600" b="1" dirty="0" smtClean="0">
                <a:solidFill>
                  <a:schemeClr val="tx1"/>
                </a:solidFill>
                <a:latin typeface="Arial" panose="020B0604020202020204" pitchFamily="34" charset="0"/>
                <a:cs typeface="Arial" panose="020B0604020202020204" pitchFamily="34" charset="0"/>
              </a:rPr>
              <a:t>düzenlenmemesi ve </a:t>
            </a:r>
            <a:r>
              <a:rPr lang="tr-TR" sz="2600" b="1" dirty="0" smtClean="0">
                <a:solidFill>
                  <a:srgbClr val="FF0000"/>
                </a:solidFill>
                <a:latin typeface="Arial" panose="020B0604020202020204" pitchFamily="34" charset="0"/>
                <a:cs typeface="Arial" panose="020B0604020202020204" pitchFamily="34" charset="0"/>
              </a:rPr>
              <a:t>elektronik ortamdaki kayıtlar ve elektronik belge</a:t>
            </a:r>
            <a:r>
              <a:rPr lang="tr-TR" sz="2600" b="1" dirty="0" smtClean="0">
                <a:solidFill>
                  <a:schemeClr val="tx1"/>
                </a:solidFill>
                <a:latin typeface="Arial" panose="020B0604020202020204" pitchFamily="34" charset="0"/>
                <a:cs typeface="Arial" panose="020B0604020202020204" pitchFamily="34" charset="0"/>
              </a:rPr>
              <a:t> düzen zorunluluklarına uyulmaması halleri özel usulsüzlük cezası kapsamına alınmıştır.</a:t>
            </a:r>
          </a:p>
          <a:p>
            <a:r>
              <a:rPr lang="tr-TR" sz="2600" b="1" dirty="0" smtClean="0">
                <a:solidFill>
                  <a:schemeClr val="tx1"/>
                </a:solidFill>
                <a:latin typeface="Arial" panose="020B0604020202020204" pitchFamily="34" charset="0"/>
                <a:cs typeface="Arial" panose="020B0604020202020204" pitchFamily="34" charset="0"/>
              </a:rPr>
              <a:t>Ayrıca ibrazı gereken YMM tasdik raporunun süresinde ibraz edilmemesi durumunda, tasdik raporu ibraz şartı getirilen mükellef adına 50.000 TL’den az ve 500.000 TL’den fazla olmamak üzere, </a:t>
            </a:r>
            <a:r>
              <a:rPr lang="tr-TR" sz="2600" b="1" dirty="0" smtClean="0">
                <a:solidFill>
                  <a:srgbClr val="FF0000"/>
                </a:solidFill>
                <a:latin typeface="Arial" panose="020B0604020202020204" pitchFamily="34" charset="0"/>
                <a:cs typeface="Arial" panose="020B0604020202020204" pitchFamily="34" charset="0"/>
              </a:rPr>
              <a:t>yararlanılması tasdik raporunun ibrazı şartına bağlanan tutarın %5’i nispetinde </a:t>
            </a:r>
            <a:r>
              <a:rPr lang="tr-TR" sz="2600" b="1" dirty="0" smtClean="0">
                <a:solidFill>
                  <a:schemeClr val="tx1"/>
                </a:solidFill>
                <a:latin typeface="Arial" panose="020B0604020202020204" pitchFamily="34" charset="0"/>
                <a:cs typeface="Arial" panose="020B0604020202020204" pitchFamily="34" charset="0"/>
              </a:rPr>
              <a:t>özel usulsüzlük cezası kesileceği belirlenmiştir.</a:t>
            </a:r>
          </a:p>
        </p:txBody>
      </p:sp>
      <p:sp>
        <p:nvSpPr>
          <p:cNvPr id="2" name="Slayt Numarası Yer Tutucusu 1"/>
          <p:cNvSpPr>
            <a:spLocks noGrp="1"/>
          </p:cNvSpPr>
          <p:nvPr>
            <p:ph type="sldNum" sz="quarter" idx="12"/>
          </p:nvPr>
        </p:nvSpPr>
        <p:spPr/>
        <p:txBody>
          <a:bodyPr/>
          <a:lstStyle/>
          <a:p>
            <a:fld id="{C28B14C4-AC7B-47CD-9444-FB6168ECFCAC}" type="slidenum">
              <a:rPr lang="tr-TR" smtClean="0"/>
              <a:t>20</a:t>
            </a:fld>
            <a:endParaRPr lang="tr-TR"/>
          </a:p>
        </p:txBody>
      </p:sp>
    </p:spTree>
    <p:extLst>
      <p:ext uri="{BB962C8B-B14F-4D97-AF65-F5344CB8AC3E}">
        <p14:creationId xmlns:p14="http://schemas.microsoft.com/office/powerpoint/2010/main" val="1073931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lnSpcReduction="10000"/>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Pişmanlık ve Islahta </a:t>
            </a:r>
            <a:r>
              <a:rPr lang="tr-TR" sz="2800" b="1" u="sng" spc="-100" dirty="0">
                <a:solidFill>
                  <a:schemeClr val="accent5">
                    <a:lumMod val="50000"/>
                  </a:schemeClr>
                </a:solidFill>
                <a:latin typeface="Arial" panose="020B0604020202020204" pitchFamily="34" charset="0"/>
                <a:cs typeface="Arial" panose="020B0604020202020204" pitchFamily="34" charset="0"/>
              </a:rPr>
              <a:t>Mükellef Lehine Değişiklikler </a:t>
            </a:r>
            <a:r>
              <a:rPr lang="tr-TR" sz="2800" b="1" u="sng" spc="-100" dirty="0" smtClean="0">
                <a:solidFill>
                  <a:schemeClr val="accent5">
                    <a:lumMod val="50000"/>
                  </a:schemeClr>
                </a:solidFill>
                <a:latin typeface="Arial" panose="020B0604020202020204" pitchFamily="34" charset="0"/>
                <a:cs typeface="Arial" panose="020B0604020202020204" pitchFamily="34" charset="0"/>
              </a:rPr>
              <a:t>Yapılmıştır</a:t>
            </a:r>
            <a:endParaRPr lang="tr-TR" sz="2800" b="1" u="sng" spc="-100" dirty="0">
              <a:solidFill>
                <a:schemeClr val="accent5">
                  <a:lumMod val="50000"/>
                </a:schemeClr>
              </a:solidFill>
              <a:latin typeface="Arial" panose="020B0604020202020204" pitchFamily="34" charset="0"/>
              <a:cs typeface="Arial" panose="020B0604020202020204" pitchFamily="34" charset="0"/>
            </a:endParaRPr>
          </a:p>
          <a:p>
            <a:r>
              <a:rPr lang="tr-TR" sz="2600" b="1" dirty="0" err="1">
                <a:solidFill>
                  <a:schemeClr val="tx1"/>
                </a:solidFill>
                <a:latin typeface="Arial" panose="020B0604020202020204" pitchFamily="34" charset="0"/>
                <a:cs typeface="Arial" panose="020B0604020202020204" pitchFamily="34" charset="0"/>
              </a:rPr>
              <a:t>VUK’un</a:t>
            </a:r>
            <a:r>
              <a:rPr lang="tr-TR" sz="2600" b="1" dirty="0">
                <a:solidFill>
                  <a:schemeClr val="tx1"/>
                </a:solidFill>
                <a:latin typeface="Arial" panose="020B0604020202020204" pitchFamily="34" charset="0"/>
                <a:cs typeface="Arial" panose="020B0604020202020204" pitchFamily="34" charset="0"/>
              </a:rPr>
              <a:t> </a:t>
            </a:r>
            <a:r>
              <a:rPr lang="tr-TR" sz="2600" b="1" dirty="0" smtClean="0">
                <a:solidFill>
                  <a:schemeClr val="tx1"/>
                </a:solidFill>
                <a:latin typeface="Arial" panose="020B0604020202020204" pitchFamily="34" charset="0"/>
                <a:cs typeface="Arial" panose="020B0604020202020204" pitchFamily="34" charset="0"/>
              </a:rPr>
              <a:t>371</a:t>
            </a:r>
            <a:r>
              <a:rPr lang="tr-TR" sz="2600" b="1" dirty="0">
                <a:solidFill>
                  <a:schemeClr val="tx1"/>
                </a:solidFill>
                <a:latin typeface="Arial" panose="020B0604020202020204" pitchFamily="34" charset="0"/>
                <a:cs typeface="Arial" panose="020B0604020202020204" pitchFamily="34" charset="0"/>
              </a:rPr>
              <a:t>. maddede yapılan değişiklikle, devam eden vergi incelemesinin ilgili olduğu vergi türünden ve takdir komisyonuna sevk edilen olayın ilgili olduğu vergi türünden farklı vergi türleri için pişmanlıktan yararlanma olanağı getirilmiştir. </a:t>
            </a:r>
          </a:p>
          <a:p>
            <a:r>
              <a:rPr lang="tr-TR" sz="2600" b="1" dirty="0" smtClean="0">
                <a:solidFill>
                  <a:srgbClr val="FF0000"/>
                </a:solidFill>
                <a:latin typeface="Arial" panose="020B0604020202020204" pitchFamily="34" charset="0"/>
                <a:cs typeface="Arial" panose="020B0604020202020204" pitchFamily="34" charset="0"/>
              </a:rPr>
              <a:t>Örneğin 2020 </a:t>
            </a:r>
            <a:r>
              <a:rPr lang="tr-TR" sz="2600" b="1" dirty="0">
                <a:solidFill>
                  <a:srgbClr val="FF0000"/>
                </a:solidFill>
                <a:latin typeface="Arial" panose="020B0604020202020204" pitchFamily="34" charset="0"/>
                <a:cs typeface="Arial" panose="020B0604020202020204" pitchFamily="34" charset="0"/>
              </a:rPr>
              <a:t>yılı </a:t>
            </a:r>
            <a:r>
              <a:rPr lang="tr-TR" sz="2600" b="1" dirty="0" smtClean="0">
                <a:solidFill>
                  <a:srgbClr val="FF0000"/>
                </a:solidFill>
                <a:latin typeface="Arial" panose="020B0604020202020204" pitchFamily="34" charset="0"/>
                <a:cs typeface="Arial" panose="020B0604020202020204" pitchFamily="34" charset="0"/>
              </a:rPr>
              <a:t>Kurumlar Vergisi yönünden vergi incelemesine alınan bir </a:t>
            </a:r>
            <a:r>
              <a:rPr lang="tr-TR" sz="2600" b="1" dirty="0">
                <a:solidFill>
                  <a:srgbClr val="FF0000"/>
                </a:solidFill>
                <a:latin typeface="Arial" panose="020B0604020202020204" pitchFamily="34" charset="0"/>
                <a:cs typeface="Arial" panose="020B0604020202020204" pitchFamily="34" charset="0"/>
              </a:rPr>
              <a:t>mükellef; </a:t>
            </a:r>
          </a:p>
          <a:p>
            <a:r>
              <a:rPr lang="tr-TR" sz="2600" b="1" dirty="0" smtClean="0">
                <a:solidFill>
                  <a:srgbClr val="FF0000"/>
                </a:solidFill>
                <a:latin typeface="Arial" panose="020B0604020202020204" pitchFamily="34" charset="0"/>
                <a:cs typeface="Arial" panose="020B0604020202020204" pitchFamily="34" charset="0"/>
              </a:rPr>
              <a:t>Katma Değer Vergisi veya Özel Tüketim Vergisi için pişmanlık </a:t>
            </a:r>
            <a:r>
              <a:rPr lang="tr-TR" sz="2600" b="1" dirty="0">
                <a:solidFill>
                  <a:srgbClr val="FF0000"/>
                </a:solidFill>
                <a:latin typeface="Arial" panose="020B0604020202020204" pitchFamily="34" charset="0"/>
                <a:cs typeface="Arial" panose="020B0604020202020204" pitchFamily="34" charset="0"/>
              </a:rPr>
              <a:t>hükümlerinden yararlanılabilecek, </a:t>
            </a:r>
          </a:p>
          <a:p>
            <a:r>
              <a:rPr lang="tr-TR" sz="2600" b="1" dirty="0">
                <a:solidFill>
                  <a:srgbClr val="FF0000"/>
                </a:solidFill>
                <a:latin typeface="Arial" panose="020B0604020202020204" pitchFamily="34" charset="0"/>
                <a:cs typeface="Arial" panose="020B0604020202020204" pitchFamily="34" charset="0"/>
              </a:rPr>
              <a:t>Ancak Kurumlar Vergisi için pişmanlık hükümlerinden yararlanılamayacaktır. </a:t>
            </a:r>
          </a:p>
        </p:txBody>
      </p:sp>
      <p:sp>
        <p:nvSpPr>
          <p:cNvPr id="2" name="Slayt Numarası Yer Tutucusu 1"/>
          <p:cNvSpPr>
            <a:spLocks noGrp="1"/>
          </p:cNvSpPr>
          <p:nvPr>
            <p:ph type="sldNum" sz="quarter" idx="12"/>
          </p:nvPr>
        </p:nvSpPr>
        <p:spPr/>
        <p:txBody>
          <a:bodyPr/>
          <a:lstStyle/>
          <a:p>
            <a:fld id="{C28B14C4-AC7B-47CD-9444-FB6168ECFCAC}" type="slidenum">
              <a:rPr lang="tr-TR" smtClean="0"/>
              <a:t>21</a:t>
            </a:fld>
            <a:endParaRPr lang="tr-TR"/>
          </a:p>
        </p:txBody>
      </p:sp>
    </p:spTree>
    <p:extLst>
      <p:ext uri="{BB962C8B-B14F-4D97-AF65-F5344CB8AC3E}">
        <p14:creationId xmlns:p14="http://schemas.microsoft.com/office/powerpoint/2010/main" val="1778471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fontScale="92500" lnSpcReduction="10000"/>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Cezalarda İndirim Uygulamasında Mükellef </a:t>
            </a:r>
            <a:r>
              <a:rPr lang="tr-TR" sz="2800" b="1" u="sng" spc="-100" dirty="0">
                <a:solidFill>
                  <a:schemeClr val="accent5">
                    <a:lumMod val="50000"/>
                  </a:schemeClr>
                </a:solidFill>
                <a:latin typeface="Arial" panose="020B0604020202020204" pitchFamily="34" charset="0"/>
                <a:cs typeface="Arial" panose="020B0604020202020204" pitchFamily="34" charset="0"/>
              </a:rPr>
              <a:t>Lehine Değişiklikler </a:t>
            </a:r>
            <a:r>
              <a:rPr lang="tr-TR" sz="2800" b="1" u="sng" spc="-100" dirty="0" smtClean="0">
                <a:solidFill>
                  <a:schemeClr val="accent5">
                    <a:lumMod val="50000"/>
                  </a:schemeClr>
                </a:solidFill>
                <a:latin typeface="Arial" panose="020B0604020202020204" pitchFamily="34" charset="0"/>
                <a:cs typeface="Arial" panose="020B0604020202020204" pitchFamily="34" charset="0"/>
              </a:rPr>
              <a:t>Yapılmıştır</a:t>
            </a:r>
            <a:endParaRPr lang="tr-TR" sz="2800" b="1" u="sng" spc="-100" dirty="0">
              <a:solidFill>
                <a:schemeClr val="accent5">
                  <a:lumMod val="50000"/>
                </a:schemeClr>
              </a:solidFill>
              <a:latin typeface="Arial" panose="020B0604020202020204" pitchFamily="34" charset="0"/>
              <a:cs typeface="Arial" panose="020B0604020202020204" pitchFamily="34" charset="0"/>
            </a:endParaRPr>
          </a:p>
          <a:p>
            <a:r>
              <a:rPr lang="tr-TR" sz="2600" b="1" dirty="0" err="1">
                <a:solidFill>
                  <a:schemeClr val="tx1"/>
                </a:solidFill>
                <a:latin typeface="Arial" panose="020B0604020202020204" pitchFamily="34" charset="0"/>
                <a:cs typeface="Arial" panose="020B0604020202020204" pitchFamily="34" charset="0"/>
              </a:rPr>
              <a:t>VUK’un</a:t>
            </a:r>
            <a:r>
              <a:rPr lang="tr-TR" sz="2600" b="1" dirty="0">
                <a:solidFill>
                  <a:schemeClr val="tx1"/>
                </a:solidFill>
                <a:latin typeface="Arial" panose="020B0604020202020204" pitchFamily="34" charset="0"/>
                <a:cs typeface="Arial" panose="020B0604020202020204" pitchFamily="34" charset="0"/>
              </a:rPr>
              <a:t> </a:t>
            </a:r>
            <a:r>
              <a:rPr lang="tr-TR" sz="2600" b="1" dirty="0" smtClean="0">
                <a:solidFill>
                  <a:schemeClr val="tx1"/>
                </a:solidFill>
                <a:latin typeface="Arial" panose="020B0604020202020204" pitchFamily="34" charset="0"/>
                <a:cs typeface="Arial" panose="020B0604020202020204" pitchFamily="34" charset="0"/>
              </a:rPr>
              <a:t>376</a:t>
            </a:r>
            <a:r>
              <a:rPr lang="tr-TR" sz="2600" b="1" dirty="0">
                <a:solidFill>
                  <a:schemeClr val="tx1"/>
                </a:solidFill>
                <a:latin typeface="Arial" panose="020B0604020202020204" pitchFamily="34" charset="0"/>
                <a:cs typeface="Arial" panose="020B0604020202020204" pitchFamily="34" charset="0"/>
              </a:rPr>
              <a:t>. maddesinde yapılan değişiklikle, vergi </a:t>
            </a:r>
            <a:r>
              <a:rPr lang="tr-TR" sz="2600" b="1" dirty="0" err="1">
                <a:solidFill>
                  <a:schemeClr val="tx1"/>
                </a:solidFill>
                <a:latin typeface="Arial" panose="020B0604020202020204" pitchFamily="34" charset="0"/>
                <a:cs typeface="Arial" panose="020B0604020202020204" pitchFamily="34" charset="0"/>
              </a:rPr>
              <a:t>ziyaı</a:t>
            </a:r>
            <a:r>
              <a:rPr lang="tr-TR" sz="2600" b="1" dirty="0">
                <a:solidFill>
                  <a:schemeClr val="tx1"/>
                </a:solidFill>
                <a:latin typeface="Arial" panose="020B0604020202020204" pitchFamily="34" charset="0"/>
                <a:cs typeface="Arial" panose="020B0604020202020204" pitchFamily="34" charset="0"/>
              </a:rPr>
              <a:t> cezasında olduğu gibi, uzlaşılan usulsüzlük ve özel usulsüzlük cezalarının % 75’inin ödenmesi durumunda </a:t>
            </a:r>
            <a:r>
              <a:rPr lang="tr-TR" sz="2600" b="1" dirty="0">
                <a:solidFill>
                  <a:srgbClr val="FF0000"/>
                </a:solidFill>
                <a:latin typeface="Arial" panose="020B0604020202020204" pitchFamily="34" charset="0"/>
                <a:cs typeface="Arial" panose="020B0604020202020204" pitchFamily="34" charset="0"/>
              </a:rPr>
              <a:t>üzerinde uzlaşılan cezanın % 25’inin indirimi </a:t>
            </a:r>
            <a:r>
              <a:rPr lang="tr-TR" sz="2600" b="1" dirty="0" smtClean="0">
                <a:solidFill>
                  <a:srgbClr val="FF0000"/>
                </a:solidFill>
                <a:latin typeface="Arial" panose="020B0604020202020204" pitchFamily="34" charset="0"/>
                <a:cs typeface="Arial" panose="020B0604020202020204" pitchFamily="34" charset="0"/>
              </a:rPr>
              <a:t>öngörülmüştür</a:t>
            </a:r>
            <a:r>
              <a:rPr lang="tr-TR" sz="2600" b="1" dirty="0" smtClean="0">
                <a:solidFill>
                  <a:schemeClr val="tx1"/>
                </a:solidFill>
                <a:latin typeface="Arial" panose="020B0604020202020204" pitchFamily="34" charset="0"/>
                <a:cs typeface="Arial" panose="020B0604020202020204" pitchFamily="34" charset="0"/>
              </a:rPr>
              <a:t>.</a:t>
            </a:r>
          </a:p>
          <a:p>
            <a:r>
              <a:rPr lang="tr-TR" sz="2600" b="1" dirty="0" smtClean="0">
                <a:solidFill>
                  <a:schemeClr val="tx1"/>
                </a:solidFill>
                <a:latin typeface="Arial" panose="020B0604020202020204" pitchFamily="34" charset="0"/>
                <a:cs typeface="Arial" panose="020B0604020202020204" pitchFamily="34" charset="0"/>
              </a:rPr>
              <a:t>Böylece uzlaşma </a:t>
            </a:r>
            <a:r>
              <a:rPr lang="tr-TR" sz="2600" b="1" dirty="0">
                <a:solidFill>
                  <a:schemeClr val="tx1"/>
                </a:solidFill>
                <a:latin typeface="Arial" panose="020B0604020202020204" pitchFamily="34" charset="0"/>
                <a:cs typeface="Arial" panose="020B0604020202020204" pitchFamily="34" charset="0"/>
              </a:rPr>
              <a:t>kapsamına alınan usulsüzlük ve özel </a:t>
            </a:r>
            <a:r>
              <a:rPr lang="tr-TR" sz="2600" b="1" dirty="0" smtClean="0">
                <a:solidFill>
                  <a:schemeClr val="tx1"/>
                </a:solidFill>
                <a:latin typeface="Arial" panose="020B0604020202020204" pitchFamily="34" charset="0"/>
                <a:cs typeface="Arial" panose="020B0604020202020204" pitchFamily="34" charset="0"/>
              </a:rPr>
              <a:t>usulsüzlük </a:t>
            </a:r>
            <a:r>
              <a:rPr lang="tr-TR" sz="2600" b="1" dirty="0">
                <a:solidFill>
                  <a:schemeClr val="tx1"/>
                </a:solidFill>
                <a:latin typeface="Arial" panose="020B0604020202020204" pitchFamily="34" charset="0"/>
                <a:cs typeface="Arial" panose="020B0604020202020204" pitchFamily="34" charset="0"/>
              </a:rPr>
              <a:t>cezalarında da vergi </a:t>
            </a:r>
            <a:r>
              <a:rPr lang="tr-TR" sz="2600" b="1" dirty="0" err="1">
                <a:solidFill>
                  <a:schemeClr val="tx1"/>
                </a:solidFill>
                <a:latin typeface="Arial" panose="020B0604020202020204" pitchFamily="34" charset="0"/>
                <a:cs typeface="Arial" panose="020B0604020202020204" pitchFamily="34" charset="0"/>
              </a:rPr>
              <a:t>ziyaı</a:t>
            </a:r>
            <a:r>
              <a:rPr lang="tr-TR" sz="2600" b="1" dirty="0">
                <a:solidFill>
                  <a:schemeClr val="tx1"/>
                </a:solidFill>
                <a:latin typeface="Arial" panose="020B0604020202020204" pitchFamily="34" charset="0"/>
                <a:cs typeface="Arial" panose="020B0604020202020204" pitchFamily="34" charset="0"/>
              </a:rPr>
              <a:t> cezasında olduğu gibi peşin ödeme indirimi getirilmiştir. </a:t>
            </a:r>
          </a:p>
          <a:p>
            <a:r>
              <a:rPr lang="tr-TR" sz="2600" b="1" dirty="0" smtClean="0">
                <a:solidFill>
                  <a:schemeClr val="tx1"/>
                </a:solidFill>
                <a:latin typeface="Arial" panose="020B0604020202020204" pitchFamily="34" charset="0"/>
                <a:cs typeface="Arial" panose="020B0604020202020204" pitchFamily="34" charset="0"/>
              </a:rPr>
              <a:t>Ayrıca </a:t>
            </a:r>
            <a:r>
              <a:rPr lang="tr-TR" sz="2600" b="1" dirty="0">
                <a:solidFill>
                  <a:srgbClr val="FF0000"/>
                </a:solidFill>
                <a:latin typeface="Arial" panose="020B0604020202020204" pitchFamily="34" charset="0"/>
                <a:cs typeface="Arial" panose="020B0604020202020204" pitchFamily="34" charset="0"/>
              </a:rPr>
              <a:t>5.000 </a:t>
            </a:r>
            <a:r>
              <a:rPr lang="tr-TR" sz="2600" b="1" dirty="0" smtClean="0">
                <a:solidFill>
                  <a:srgbClr val="FF0000"/>
                </a:solidFill>
                <a:latin typeface="Arial" panose="020B0604020202020204" pitchFamily="34" charset="0"/>
                <a:cs typeface="Arial" panose="020B0604020202020204" pitchFamily="34" charset="0"/>
              </a:rPr>
              <a:t>TL’yi </a:t>
            </a:r>
            <a:r>
              <a:rPr lang="tr-TR" sz="2600" b="1" dirty="0">
                <a:solidFill>
                  <a:srgbClr val="FF0000"/>
                </a:solidFill>
                <a:latin typeface="Arial" panose="020B0604020202020204" pitchFamily="34" charset="0"/>
                <a:cs typeface="Arial" panose="020B0604020202020204" pitchFamily="34" charset="0"/>
              </a:rPr>
              <a:t>aşmayan </a:t>
            </a:r>
            <a:r>
              <a:rPr lang="tr-TR" sz="2600" b="1" dirty="0">
                <a:solidFill>
                  <a:schemeClr val="tx1"/>
                </a:solidFill>
                <a:latin typeface="Arial" panose="020B0604020202020204" pitchFamily="34" charset="0"/>
                <a:cs typeface="Arial" panose="020B0604020202020204" pitchFamily="34" charset="0"/>
              </a:rPr>
              <a:t>usulsüzlük ve özel usulsüzlük cezaları için </a:t>
            </a:r>
            <a:r>
              <a:rPr lang="tr-TR" sz="2600" b="1" dirty="0" err="1" smtClean="0">
                <a:solidFill>
                  <a:schemeClr val="tx1"/>
                </a:solidFill>
                <a:latin typeface="Arial" panose="020B0604020202020204" pitchFamily="34" charset="0"/>
                <a:cs typeface="Arial" panose="020B0604020202020204" pitchFamily="34" charset="0"/>
              </a:rPr>
              <a:t>VUK’un</a:t>
            </a:r>
            <a:r>
              <a:rPr lang="tr-TR" sz="2600" b="1" dirty="0" smtClean="0">
                <a:solidFill>
                  <a:schemeClr val="tx1"/>
                </a:solidFill>
                <a:latin typeface="Arial" panose="020B0604020202020204" pitchFamily="34" charset="0"/>
                <a:cs typeface="Arial" panose="020B0604020202020204" pitchFamily="34" charset="0"/>
              </a:rPr>
              <a:t> 376</a:t>
            </a:r>
            <a:r>
              <a:rPr lang="tr-TR" sz="2600" b="1" dirty="0">
                <a:solidFill>
                  <a:schemeClr val="tx1"/>
                </a:solidFill>
                <a:latin typeface="Arial" panose="020B0604020202020204" pitchFamily="34" charset="0"/>
                <a:cs typeface="Arial" panose="020B0604020202020204" pitchFamily="34" charset="0"/>
              </a:rPr>
              <a:t>. </a:t>
            </a:r>
            <a:r>
              <a:rPr lang="tr-TR" sz="2600" b="1" dirty="0" smtClean="0">
                <a:solidFill>
                  <a:schemeClr val="tx1"/>
                </a:solidFill>
                <a:latin typeface="Arial" panose="020B0604020202020204" pitchFamily="34" charset="0"/>
                <a:cs typeface="Arial" panose="020B0604020202020204" pitchFamily="34" charset="0"/>
              </a:rPr>
              <a:t>maddesinde </a:t>
            </a:r>
            <a:r>
              <a:rPr lang="tr-TR" sz="2600" b="1" dirty="0">
                <a:solidFill>
                  <a:schemeClr val="tx1"/>
                </a:solidFill>
                <a:latin typeface="Arial" panose="020B0604020202020204" pitchFamily="34" charset="0"/>
                <a:cs typeface="Arial" panose="020B0604020202020204" pitchFamily="34" charset="0"/>
              </a:rPr>
              <a:t>yer alan </a:t>
            </a:r>
            <a:r>
              <a:rPr lang="tr-TR" sz="2600" b="1" dirty="0">
                <a:solidFill>
                  <a:srgbClr val="FF0000"/>
                </a:solidFill>
                <a:latin typeface="Arial" panose="020B0604020202020204" pitchFamily="34" charset="0"/>
                <a:cs typeface="Arial" panose="020B0604020202020204" pitchFamily="34" charset="0"/>
              </a:rPr>
              <a:t>cezada indirim oranının %50 artırımlı</a:t>
            </a:r>
            <a:r>
              <a:rPr lang="tr-TR" sz="2600" b="1" dirty="0">
                <a:solidFill>
                  <a:schemeClr val="tx1"/>
                </a:solidFill>
                <a:latin typeface="Arial" panose="020B0604020202020204" pitchFamily="34" charset="0"/>
                <a:cs typeface="Arial" panose="020B0604020202020204" pitchFamily="34" charset="0"/>
              </a:rPr>
              <a:t> olarak uygulanması </a:t>
            </a:r>
            <a:r>
              <a:rPr lang="tr-TR" sz="2600" b="1" dirty="0" smtClean="0">
                <a:solidFill>
                  <a:schemeClr val="tx1"/>
                </a:solidFill>
                <a:latin typeface="Arial" panose="020B0604020202020204" pitchFamily="34" charset="0"/>
                <a:cs typeface="Arial" panose="020B0604020202020204" pitchFamily="34" charset="0"/>
              </a:rPr>
              <a:t>öngörülmüştür.</a:t>
            </a:r>
            <a:endParaRPr lang="tr-TR" sz="26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22</a:t>
            </a:fld>
            <a:endParaRPr lang="tr-TR"/>
          </a:p>
        </p:txBody>
      </p:sp>
    </p:spTree>
    <p:extLst>
      <p:ext uri="{BB962C8B-B14F-4D97-AF65-F5344CB8AC3E}">
        <p14:creationId xmlns:p14="http://schemas.microsoft.com/office/powerpoint/2010/main" val="4104918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lnSpcReduction="10000"/>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Uzlaşma Müessesesinde Mükellef </a:t>
            </a:r>
            <a:r>
              <a:rPr lang="tr-TR" sz="2800" b="1" u="sng" spc="-100" dirty="0">
                <a:solidFill>
                  <a:schemeClr val="accent5">
                    <a:lumMod val="50000"/>
                  </a:schemeClr>
                </a:solidFill>
                <a:latin typeface="Arial" panose="020B0604020202020204" pitchFamily="34" charset="0"/>
                <a:cs typeface="Arial" panose="020B0604020202020204" pitchFamily="34" charset="0"/>
              </a:rPr>
              <a:t>Lehine Değişiklikler </a:t>
            </a:r>
            <a:r>
              <a:rPr lang="tr-TR" sz="2800" b="1" u="sng" spc="-100" dirty="0" smtClean="0">
                <a:solidFill>
                  <a:schemeClr val="accent5">
                    <a:lumMod val="50000"/>
                  </a:schemeClr>
                </a:solidFill>
                <a:latin typeface="Arial" panose="020B0604020202020204" pitchFamily="34" charset="0"/>
                <a:cs typeface="Arial" panose="020B0604020202020204" pitchFamily="34" charset="0"/>
              </a:rPr>
              <a:t>Yapılmıştır</a:t>
            </a:r>
            <a:endParaRPr lang="tr-TR" sz="2800" b="1" u="sng" spc="-100" dirty="0">
              <a:solidFill>
                <a:schemeClr val="accent5">
                  <a:lumMod val="50000"/>
                </a:schemeClr>
              </a:solidFill>
              <a:latin typeface="Arial" panose="020B0604020202020204" pitchFamily="34" charset="0"/>
              <a:cs typeface="Arial" panose="020B0604020202020204" pitchFamily="34" charset="0"/>
            </a:endParaRPr>
          </a:p>
          <a:p>
            <a:r>
              <a:rPr lang="tr-TR" sz="2600" b="1" dirty="0" err="1">
                <a:solidFill>
                  <a:schemeClr val="tx1"/>
                </a:solidFill>
                <a:latin typeface="Arial" panose="020B0604020202020204" pitchFamily="34" charset="0"/>
                <a:cs typeface="Arial" panose="020B0604020202020204" pitchFamily="34" charset="0"/>
              </a:rPr>
              <a:t>VUK’un</a:t>
            </a:r>
            <a:r>
              <a:rPr lang="tr-TR" sz="2600" b="1" dirty="0">
                <a:solidFill>
                  <a:schemeClr val="tx1"/>
                </a:solidFill>
                <a:latin typeface="Arial" panose="020B0604020202020204" pitchFamily="34" charset="0"/>
                <a:cs typeface="Arial" panose="020B0604020202020204" pitchFamily="34" charset="0"/>
              </a:rPr>
              <a:t> </a:t>
            </a:r>
            <a:r>
              <a:rPr lang="tr-TR" sz="2600" b="1" dirty="0" smtClean="0">
                <a:solidFill>
                  <a:schemeClr val="tx1"/>
                </a:solidFill>
                <a:latin typeface="Arial" panose="020B0604020202020204" pitchFamily="34" charset="0"/>
                <a:cs typeface="Arial" panose="020B0604020202020204" pitchFamily="34" charset="0"/>
              </a:rPr>
              <a:t>Ek </a:t>
            </a:r>
            <a:r>
              <a:rPr lang="tr-TR" sz="2600" b="1" dirty="0">
                <a:solidFill>
                  <a:schemeClr val="tx1"/>
                </a:solidFill>
                <a:latin typeface="Arial" panose="020B0604020202020204" pitchFamily="34" charset="0"/>
                <a:cs typeface="Arial" panose="020B0604020202020204" pitchFamily="34" charset="0"/>
              </a:rPr>
              <a:t>1 ve ek 11. maddeleri değiştirilerek </a:t>
            </a:r>
            <a:r>
              <a:rPr lang="tr-TR" sz="2600" b="1" dirty="0">
                <a:solidFill>
                  <a:srgbClr val="FF0000"/>
                </a:solidFill>
                <a:latin typeface="Arial" panose="020B0604020202020204" pitchFamily="34" charset="0"/>
                <a:cs typeface="Arial" panose="020B0604020202020204" pitchFamily="34" charset="0"/>
              </a:rPr>
              <a:t>5.000 </a:t>
            </a:r>
            <a:r>
              <a:rPr lang="tr-TR" sz="2600" b="1" dirty="0" smtClean="0">
                <a:solidFill>
                  <a:srgbClr val="FF0000"/>
                </a:solidFill>
                <a:latin typeface="Arial" panose="020B0604020202020204" pitchFamily="34" charset="0"/>
                <a:cs typeface="Arial" panose="020B0604020202020204" pitchFamily="34" charset="0"/>
              </a:rPr>
              <a:t>TL’yi aşan </a:t>
            </a:r>
            <a:r>
              <a:rPr lang="tr-TR" sz="2600" b="1" dirty="0">
                <a:solidFill>
                  <a:schemeClr val="tx1"/>
                </a:solidFill>
                <a:latin typeface="Arial" panose="020B0604020202020204" pitchFamily="34" charset="0"/>
                <a:cs typeface="Arial" panose="020B0604020202020204" pitchFamily="34" charset="0"/>
              </a:rPr>
              <a:t>usulsüzlük ve özel usulsüzlük cezaları </a:t>
            </a:r>
            <a:r>
              <a:rPr lang="tr-TR" sz="2600" b="1" dirty="0" smtClean="0">
                <a:solidFill>
                  <a:schemeClr val="tx1"/>
                </a:solidFill>
                <a:latin typeface="Arial" panose="020B0604020202020204" pitchFamily="34" charset="0"/>
                <a:cs typeface="Arial" panose="020B0604020202020204" pitchFamily="34" charset="0"/>
              </a:rPr>
              <a:t>uzlaşma </a:t>
            </a:r>
            <a:r>
              <a:rPr lang="tr-TR" sz="2600" b="1" dirty="0">
                <a:solidFill>
                  <a:schemeClr val="tx1"/>
                </a:solidFill>
                <a:latin typeface="Arial" panose="020B0604020202020204" pitchFamily="34" charset="0"/>
                <a:cs typeface="Arial" panose="020B0604020202020204" pitchFamily="34" charset="0"/>
              </a:rPr>
              <a:t>ve tarhiyat öncesi uzlaşma </a:t>
            </a:r>
            <a:r>
              <a:rPr lang="tr-TR" sz="2600" b="1" dirty="0" smtClean="0">
                <a:solidFill>
                  <a:schemeClr val="tx1"/>
                </a:solidFill>
                <a:latin typeface="Arial" panose="020B0604020202020204" pitchFamily="34" charset="0"/>
                <a:cs typeface="Arial" panose="020B0604020202020204" pitchFamily="34" charset="0"/>
              </a:rPr>
              <a:t>kapsamına alınmıştır.</a:t>
            </a:r>
            <a:endParaRPr lang="tr-TR" sz="2600" b="1" dirty="0">
              <a:solidFill>
                <a:schemeClr val="tx1"/>
              </a:solidFill>
              <a:latin typeface="Arial" panose="020B0604020202020204" pitchFamily="34" charset="0"/>
              <a:cs typeface="Arial" panose="020B0604020202020204" pitchFamily="34" charset="0"/>
            </a:endParaRPr>
          </a:p>
          <a:p>
            <a:r>
              <a:rPr lang="tr-TR" sz="2600" b="1" dirty="0">
                <a:solidFill>
                  <a:schemeClr val="tx1"/>
                </a:solidFill>
                <a:latin typeface="Arial" panose="020B0604020202020204" pitchFamily="34" charset="0"/>
                <a:cs typeface="Arial" panose="020B0604020202020204" pitchFamily="34" charset="0"/>
              </a:rPr>
              <a:t>Uzlaşmaya konu edilebilecek usulsüzlük ve özel usulsüzlük </a:t>
            </a:r>
            <a:r>
              <a:rPr lang="tr-TR" sz="2600" b="1" dirty="0" smtClean="0">
                <a:solidFill>
                  <a:schemeClr val="tx1"/>
                </a:solidFill>
                <a:latin typeface="Arial" panose="020B0604020202020204" pitchFamily="34" charset="0"/>
                <a:cs typeface="Arial" panose="020B0604020202020204" pitchFamily="34" charset="0"/>
              </a:rPr>
              <a:t>cezalarının </a:t>
            </a:r>
            <a:r>
              <a:rPr lang="tr-TR" sz="2600" b="1" dirty="0">
                <a:solidFill>
                  <a:schemeClr val="tx1"/>
                </a:solidFill>
                <a:latin typeface="Arial" panose="020B0604020202020204" pitchFamily="34" charset="0"/>
                <a:cs typeface="Arial" panose="020B0604020202020204" pitchFamily="34" charset="0"/>
              </a:rPr>
              <a:t>tespitinde cezayı gerektiren </a:t>
            </a:r>
            <a:r>
              <a:rPr lang="tr-TR" sz="2600" b="1" dirty="0">
                <a:solidFill>
                  <a:srgbClr val="FF0000"/>
                </a:solidFill>
                <a:latin typeface="Arial" panose="020B0604020202020204" pitchFamily="34" charset="0"/>
                <a:cs typeface="Arial" panose="020B0604020202020204" pitchFamily="34" charset="0"/>
              </a:rPr>
              <a:t>fiil bazında kesilecek toplam ceza </a:t>
            </a:r>
            <a:r>
              <a:rPr lang="tr-TR" sz="2600" b="1" dirty="0" smtClean="0">
                <a:solidFill>
                  <a:srgbClr val="FF0000"/>
                </a:solidFill>
                <a:latin typeface="Arial" panose="020B0604020202020204" pitchFamily="34" charset="0"/>
                <a:cs typeface="Arial" panose="020B0604020202020204" pitchFamily="34" charset="0"/>
              </a:rPr>
              <a:t>tutarı </a:t>
            </a:r>
            <a:r>
              <a:rPr lang="tr-TR" sz="2600" b="1" dirty="0">
                <a:solidFill>
                  <a:schemeClr val="tx1"/>
                </a:solidFill>
                <a:latin typeface="Arial" panose="020B0604020202020204" pitchFamily="34" charset="0"/>
                <a:cs typeface="Arial" panose="020B0604020202020204" pitchFamily="34" charset="0"/>
              </a:rPr>
              <a:t>dikkate </a:t>
            </a:r>
            <a:r>
              <a:rPr lang="tr-TR" sz="2600" b="1" dirty="0" smtClean="0">
                <a:solidFill>
                  <a:schemeClr val="tx1"/>
                </a:solidFill>
                <a:latin typeface="Arial" panose="020B0604020202020204" pitchFamily="34" charset="0"/>
                <a:cs typeface="Arial" panose="020B0604020202020204" pitchFamily="34" charset="0"/>
              </a:rPr>
              <a:t>alınmaktadır. </a:t>
            </a:r>
          </a:p>
          <a:p>
            <a:r>
              <a:rPr lang="tr-TR" sz="2600" b="1" dirty="0">
                <a:solidFill>
                  <a:srgbClr val="000099"/>
                </a:solidFill>
                <a:latin typeface="Arial" panose="020B0604020202020204" pitchFamily="34" charset="0"/>
                <a:cs typeface="Arial" panose="020B0604020202020204" pitchFamily="34" charset="0"/>
              </a:rPr>
              <a:t>27 Mart 2018 </a:t>
            </a:r>
            <a:r>
              <a:rPr lang="tr-TR" sz="2600" b="1" dirty="0" smtClean="0">
                <a:solidFill>
                  <a:srgbClr val="000099"/>
                </a:solidFill>
                <a:latin typeface="Arial" panose="020B0604020202020204" pitchFamily="34" charset="0"/>
                <a:cs typeface="Arial" panose="020B0604020202020204" pitchFamily="34" charset="0"/>
              </a:rPr>
              <a:t>tarih ve </a:t>
            </a:r>
            <a:r>
              <a:rPr lang="tr-TR" sz="2600" b="1" dirty="0">
                <a:solidFill>
                  <a:srgbClr val="000099"/>
                </a:solidFill>
                <a:latin typeface="Arial" panose="020B0604020202020204" pitchFamily="34" charset="0"/>
                <a:cs typeface="Arial" panose="020B0604020202020204" pitchFamily="34" charset="0"/>
              </a:rPr>
              <a:t>7103 sayılı Kanun ile usulsüzlük ve özel usulsüzlük </a:t>
            </a:r>
            <a:r>
              <a:rPr lang="tr-TR" sz="2600" b="1" dirty="0" smtClean="0">
                <a:solidFill>
                  <a:srgbClr val="000099"/>
                </a:solidFill>
                <a:latin typeface="Arial" panose="020B0604020202020204" pitchFamily="34" charset="0"/>
                <a:cs typeface="Arial" panose="020B0604020202020204" pitchFamily="34" charset="0"/>
              </a:rPr>
              <a:t>cezaları </a:t>
            </a:r>
            <a:r>
              <a:rPr lang="tr-TR" sz="2600" b="1" dirty="0">
                <a:solidFill>
                  <a:srgbClr val="000099"/>
                </a:solidFill>
                <a:latin typeface="Arial" panose="020B0604020202020204" pitchFamily="34" charset="0"/>
                <a:cs typeface="Arial" panose="020B0604020202020204" pitchFamily="34" charset="0"/>
              </a:rPr>
              <a:t>tarhiyat öncesi uzlaşma kapsamından </a:t>
            </a:r>
            <a:r>
              <a:rPr lang="tr-TR" sz="2600" b="1" dirty="0" smtClean="0">
                <a:solidFill>
                  <a:srgbClr val="000099"/>
                </a:solidFill>
                <a:latin typeface="Arial" panose="020B0604020202020204" pitchFamily="34" charset="0"/>
                <a:cs typeface="Arial" panose="020B0604020202020204" pitchFamily="34" charset="0"/>
              </a:rPr>
              <a:t>çıkarılmıştı. Şimdi ise hem uzlaşma, hem de </a:t>
            </a:r>
            <a:r>
              <a:rPr lang="tr-TR" sz="2600" b="1" dirty="0">
                <a:solidFill>
                  <a:srgbClr val="000099"/>
                </a:solidFill>
                <a:latin typeface="Arial" panose="020B0604020202020204" pitchFamily="34" charset="0"/>
                <a:cs typeface="Arial" panose="020B0604020202020204" pitchFamily="34" charset="0"/>
              </a:rPr>
              <a:t>tarhiyat öncesi uzlaşma </a:t>
            </a:r>
            <a:r>
              <a:rPr lang="tr-TR" sz="2600" b="1" dirty="0" smtClean="0">
                <a:solidFill>
                  <a:srgbClr val="000099"/>
                </a:solidFill>
                <a:latin typeface="Arial" panose="020B0604020202020204" pitchFamily="34" charset="0"/>
                <a:cs typeface="Arial" panose="020B0604020202020204" pitchFamily="34" charset="0"/>
              </a:rPr>
              <a:t>kapsamına alınmıştır.</a:t>
            </a:r>
            <a:endParaRPr lang="tr-TR" sz="2600" b="1" dirty="0">
              <a:solidFill>
                <a:srgbClr val="000099"/>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23</a:t>
            </a:fld>
            <a:endParaRPr lang="tr-TR"/>
          </a:p>
        </p:txBody>
      </p:sp>
    </p:spTree>
    <p:extLst>
      <p:ext uri="{BB962C8B-B14F-4D97-AF65-F5344CB8AC3E}">
        <p14:creationId xmlns:p14="http://schemas.microsoft.com/office/powerpoint/2010/main" val="3798382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9840489" cy="5046034"/>
          </a:xfrm>
        </p:spPr>
        <p:txBody>
          <a:bodyPr>
            <a:normAutofit lnSpcReduction="10000"/>
          </a:bodyPr>
          <a:lstStyle/>
          <a:p>
            <a:pPr>
              <a:lnSpc>
                <a:spcPct val="120000"/>
              </a:lnSpc>
              <a:spcBef>
                <a:spcPts val="1200"/>
              </a:spcBef>
              <a:buClr>
                <a:srgbClr val="00B0F0"/>
              </a:buClr>
            </a:pPr>
            <a:r>
              <a:rPr lang="tr-TR" sz="2800" b="1" u="sng" spc="-100" dirty="0">
                <a:solidFill>
                  <a:schemeClr val="accent5">
                    <a:lumMod val="50000"/>
                  </a:schemeClr>
                </a:solidFill>
                <a:latin typeface="Arial" panose="020B0604020202020204" pitchFamily="34" charset="0"/>
                <a:cs typeface="Arial" panose="020B0604020202020204" pitchFamily="34" charset="0"/>
              </a:rPr>
              <a:t>Karşılıklı Anlaşma Usulü </a:t>
            </a:r>
            <a:r>
              <a:rPr lang="tr-TR" sz="2800" b="1" u="sng" spc="-100" dirty="0" smtClean="0">
                <a:solidFill>
                  <a:schemeClr val="accent5">
                    <a:lumMod val="50000"/>
                  </a:schemeClr>
                </a:solidFill>
                <a:latin typeface="Arial" panose="020B0604020202020204" pitchFamily="34" charset="0"/>
                <a:cs typeface="Arial" panose="020B0604020202020204" pitchFamily="34" charset="0"/>
              </a:rPr>
              <a:t>Getirilmiştir</a:t>
            </a:r>
            <a:endParaRPr lang="tr-TR" sz="2800" b="1" u="sng" spc="-100" dirty="0">
              <a:solidFill>
                <a:schemeClr val="accent5">
                  <a:lumMod val="50000"/>
                </a:schemeClr>
              </a:solidFill>
              <a:latin typeface="Arial" panose="020B0604020202020204" pitchFamily="34" charset="0"/>
              <a:cs typeface="Arial" panose="020B0604020202020204" pitchFamily="34" charset="0"/>
            </a:endParaRPr>
          </a:p>
          <a:p>
            <a:r>
              <a:rPr lang="tr-TR" sz="2600" b="1" dirty="0">
                <a:solidFill>
                  <a:schemeClr val="tx1"/>
                </a:solidFill>
                <a:latin typeface="Arial" panose="020B0604020202020204" pitchFamily="34" charset="0"/>
                <a:cs typeface="Arial" panose="020B0604020202020204" pitchFamily="34" charset="0"/>
              </a:rPr>
              <a:t>Çifte </a:t>
            </a:r>
            <a:r>
              <a:rPr lang="tr-TR" sz="2600" b="1" dirty="0" smtClean="0">
                <a:solidFill>
                  <a:schemeClr val="tx1"/>
                </a:solidFill>
                <a:latin typeface="Arial" panose="020B0604020202020204" pitchFamily="34" charset="0"/>
                <a:cs typeface="Arial" panose="020B0604020202020204" pitchFamily="34" charset="0"/>
              </a:rPr>
              <a:t>vergilendirmenin </a:t>
            </a:r>
            <a:r>
              <a:rPr lang="tr-TR" sz="2600" b="1" dirty="0">
                <a:solidFill>
                  <a:schemeClr val="tx1"/>
                </a:solidFill>
                <a:latin typeface="Arial" panose="020B0604020202020204" pitchFamily="34" charset="0"/>
                <a:cs typeface="Arial" panose="020B0604020202020204" pitchFamily="34" charset="0"/>
              </a:rPr>
              <a:t>önlenmesi anlaşmasına aykırı olarak vergilendirildiğini düşünen veya bu şekilde vergilendirileceğine ilişkin emareler bulunduğu iddia eden mükellefler «</a:t>
            </a:r>
            <a:r>
              <a:rPr lang="tr-TR" sz="2600" b="1" dirty="0">
                <a:solidFill>
                  <a:srgbClr val="FF0000"/>
                </a:solidFill>
                <a:latin typeface="Arial" panose="020B0604020202020204" pitchFamily="34" charset="0"/>
                <a:cs typeface="Arial" panose="020B0604020202020204" pitchFamily="34" charset="0"/>
              </a:rPr>
              <a:t>Karşılıklı Anlaşma Usulü</a:t>
            </a:r>
            <a:r>
              <a:rPr lang="tr-TR" sz="2600" b="1" dirty="0">
                <a:solidFill>
                  <a:schemeClr val="tx1"/>
                </a:solidFill>
                <a:latin typeface="Arial" panose="020B0604020202020204" pitchFamily="34" charset="0"/>
                <a:cs typeface="Arial" panose="020B0604020202020204" pitchFamily="34" charset="0"/>
              </a:rPr>
              <a:t>» hükmüne göre </a:t>
            </a:r>
            <a:r>
              <a:rPr lang="tr-TR" sz="2600" b="1" dirty="0" err="1" smtClean="0">
                <a:solidFill>
                  <a:schemeClr val="tx1"/>
                </a:solidFill>
                <a:latin typeface="Arial" panose="020B0604020202020204" pitchFamily="34" charset="0"/>
                <a:cs typeface="Arial" panose="020B0604020202020204" pitchFamily="34" charset="0"/>
              </a:rPr>
              <a:t>GİB’e</a:t>
            </a:r>
            <a:r>
              <a:rPr lang="tr-TR" sz="2600" b="1" dirty="0" smtClean="0">
                <a:solidFill>
                  <a:schemeClr val="tx1"/>
                </a:solidFill>
                <a:latin typeface="Arial" panose="020B0604020202020204" pitchFamily="34" charset="0"/>
                <a:cs typeface="Arial" panose="020B0604020202020204" pitchFamily="34" charset="0"/>
              </a:rPr>
              <a:t> veya </a:t>
            </a:r>
            <a:r>
              <a:rPr lang="tr-TR" sz="2600" b="1" dirty="0">
                <a:solidFill>
                  <a:schemeClr val="tx1"/>
                </a:solidFill>
                <a:latin typeface="Arial" panose="020B0604020202020204" pitchFamily="34" charset="0"/>
                <a:cs typeface="Arial" panose="020B0604020202020204" pitchFamily="34" charset="0"/>
              </a:rPr>
              <a:t>diğer ülke yetkili makamlarına başvurabilirler. 	</a:t>
            </a:r>
          </a:p>
          <a:p>
            <a:r>
              <a:rPr lang="tr-TR" sz="2600" b="1" dirty="0">
                <a:solidFill>
                  <a:schemeClr val="tx1"/>
                </a:solidFill>
                <a:latin typeface="Arial" panose="020B0604020202020204" pitchFamily="34" charset="0"/>
                <a:cs typeface="Arial" panose="020B0604020202020204" pitchFamily="34" charset="0"/>
              </a:rPr>
              <a:t>Karşılıklı anlaşma usulü başvurusu, tarh ve tebliğ edilen vergi ve cezalar ile </a:t>
            </a:r>
            <a:r>
              <a:rPr lang="tr-TR" sz="2600" b="1" dirty="0" err="1">
                <a:solidFill>
                  <a:schemeClr val="tx1"/>
                </a:solidFill>
                <a:latin typeface="Arial" panose="020B0604020202020204" pitchFamily="34" charset="0"/>
                <a:cs typeface="Arial" panose="020B0604020202020204" pitchFamily="34" charset="0"/>
              </a:rPr>
              <a:t>ihtirazi</a:t>
            </a:r>
            <a:r>
              <a:rPr lang="tr-TR" sz="2600" b="1" dirty="0">
                <a:solidFill>
                  <a:schemeClr val="tx1"/>
                </a:solidFill>
                <a:latin typeface="Arial" panose="020B0604020202020204" pitchFamily="34" charset="0"/>
                <a:cs typeface="Arial" panose="020B0604020202020204" pitchFamily="34" charset="0"/>
              </a:rPr>
              <a:t> kayıtla beyanname üzerine tahakkuk eden vergiye </a:t>
            </a:r>
            <a:r>
              <a:rPr lang="tr-TR" sz="2600" b="1" dirty="0">
                <a:solidFill>
                  <a:srgbClr val="FF0000"/>
                </a:solidFill>
                <a:latin typeface="Arial" panose="020B0604020202020204" pitchFamily="34" charset="0"/>
                <a:cs typeface="Arial" panose="020B0604020202020204" pitchFamily="34" charset="0"/>
              </a:rPr>
              <a:t>dava açma süresini </a:t>
            </a:r>
            <a:r>
              <a:rPr lang="tr-TR" sz="2600" b="1" dirty="0" smtClean="0">
                <a:solidFill>
                  <a:srgbClr val="FF0000"/>
                </a:solidFill>
                <a:latin typeface="Arial" panose="020B0604020202020204" pitchFamily="34" charset="0"/>
                <a:cs typeface="Arial" panose="020B0604020202020204" pitchFamily="34" charset="0"/>
              </a:rPr>
              <a:t>durdurur</a:t>
            </a:r>
            <a:r>
              <a:rPr lang="tr-TR" sz="2600" b="1" dirty="0" smtClean="0">
                <a:solidFill>
                  <a:schemeClr val="tx1"/>
                </a:solidFill>
                <a:latin typeface="Arial" panose="020B0604020202020204" pitchFamily="34" charset="0"/>
                <a:cs typeface="Arial" panose="020B0604020202020204" pitchFamily="34" charset="0"/>
              </a:rPr>
              <a:t>.</a:t>
            </a:r>
          </a:p>
          <a:p>
            <a:r>
              <a:rPr lang="tr-TR" sz="2600" b="1" dirty="0">
                <a:solidFill>
                  <a:schemeClr val="tx1"/>
                </a:solidFill>
                <a:latin typeface="Arial" panose="020B0604020202020204" pitchFamily="34" charset="0"/>
                <a:cs typeface="Arial" panose="020B0604020202020204" pitchFamily="34" charset="0"/>
              </a:rPr>
              <a:t>Karşılıklı anlaşma başvurusu reddedilir ya da anlaşmaya varılamaz </a:t>
            </a:r>
            <a:r>
              <a:rPr lang="tr-TR" sz="2600" b="1" dirty="0" smtClean="0">
                <a:solidFill>
                  <a:schemeClr val="tx1"/>
                </a:solidFill>
                <a:latin typeface="Arial" panose="020B0604020202020204" pitchFamily="34" charset="0"/>
                <a:cs typeface="Arial" panose="020B0604020202020204" pitchFamily="34" charset="0"/>
              </a:rPr>
              <a:t>ise </a:t>
            </a:r>
            <a:r>
              <a:rPr lang="tr-TR" sz="2600" b="1" dirty="0" smtClean="0">
                <a:solidFill>
                  <a:srgbClr val="FF0000"/>
                </a:solidFill>
                <a:latin typeface="Arial" panose="020B0604020202020204" pitchFamily="34" charset="0"/>
                <a:cs typeface="Arial" panose="020B0604020202020204" pitchFamily="34" charset="0"/>
              </a:rPr>
              <a:t>dava açma süresi kaldığı yerden işlemeye devam eder, 15 günden az kalmışsa 15 gün uzar</a:t>
            </a:r>
            <a:r>
              <a:rPr lang="tr-TR" sz="2600" b="1" dirty="0" smtClean="0">
                <a:solidFill>
                  <a:schemeClr val="tx1"/>
                </a:solidFill>
                <a:latin typeface="Arial" panose="020B0604020202020204" pitchFamily="34" charset="0"/>
                <a:cs typeface="Arial" panose="020B0604020202020204" pitchFamily="34" charset="0"/>
              </a:rPr>
              <a:t>.</a:t>
            </a:r>
            <a:endParaRPr lang="tr-TR" sz="26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24</a:t>
            </a:fld>
            <a:endParaRPr lang="tr-TR"/>
          </a:p>
        </p:txBody>
      </p:sp>
    </p:spTree>
    <p:extLst>
      <p:ext uri="{BB962C8B-B14F-4D97-AF65-F5344CB8AC3E}">
        <p14:creationId xmlns:p14="http://schemas.microsoft.com/office/powerpoint/2010/main" val="3873481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9840489" cy="5046034"/>
          </a:xfrm>
        </p:spPr>
        <p:txBody>
          <a:bodyPr>
            <a:normAutofit fontScale="92500" lnSpcReduction="10000"/>
          </a:bodyPr>
          <a:lstStyle/>
          <a:p>
            <a:pPr>
              <a:lnSpc>
                <a:spcPct val="120000"/>
              </a:lnSpc>
              <a:spcBef>
                <a:spcPts val="1200"/>
              </a:spcBef>
              <a:buClr>
                <a:srgbClr val="00B0F0"/>
              </a:buClr>
            </a:pPr>
            <a:r>
              <a:rPr lang="tr-TR" sz="2800" b="1" u="sng" spc="-100" dirty="0">
                <a:solidFill>
                  <a:schemeClr val="accent5">
                    <a:lumMod val="50000"/>
                  </a:schemeClr>
                </a:solidFill>
                <a:latin typeface="Arial" panose="020B0604020202020204" pitchFamily="34" charset="0"/>
                <a:cs typeface="Arial" panose="020B0604020202020204" pitchFamily="34" charset="0"/>
              </a:rPr>
              <a:t>Karşılıklı Anlaşma Usulü </a:t>
            </a:r>
            <a:r>
              <a:rPr lang="tr-TR" sz="2800" b="1" u="sng" spc="-100" dirty="0" smtClean="0">
                <a:solidFill>
                  <a:schemeClr val="accent5">
                    <a:lumMod val="50000"/>
                  </a:schemeClr>
                </a:solidFill>
                <a:latin typeface="Arial" panose="020B0604020202020204" pitchFamily="34" charset="0"/>
                <a:cs typeface="Arial" panose="020B0604020202020204" pitchFamily="34" charset="0"/>
              </a:rPr>
              <a:t>Getirilmiştir</a:t>
            </a:r>
            <a:endParaRPr lang="tr-TR" sz="2800" b="1" u="sng" spc="-100" dirty="0">
              <a:solidFill>
                <a:schemeClr val="accent5">
                  <a:lumMod val="50000"/>
                </a:schemeClr>
              </a:solidFill>
              <a:latin typeface="Arial" panose="020B0604020202020204" pitchFamily="34" charset="0"/>
              <a:cs typeface="Arial" panose="020B0604020202020204" pitchFamily="34" charset="0"/>
            </a:endParaRPr>
          </a:p>
          <a:p>
            <a:r>
              <a:rPr lang="tr-TR" sz="2600" b="1" dirty="0">
                <a:solidFill>
                  <a:schemeClr val="tx1"/>
                </a:solidFill>
                <a:latin typeface="Arial" panose="020B0604020202020204" pitchFamily="34" charset="0"/>
                <a:cs typeface="Arial" panose="020B0604020202020204" pitchFamily="34" charset="0"/>
              </a:rPr>
              <a:t>GİB ile diğer akit devletin yetkili makamı arasında varılan anlaşma mükellef tarafından kabul edilirse </a:t>
            </a:r>
            <a:r>
              <a:rPr lang="tr-TR" sz="2600" b="1" dirty="0">
                <a:solidFill>
                  <a:srgbClr val="FF0000"/>
                </a:solidFill>
                <a:latin typeface="Arial" panose="020B0604020202020204" pitchFamily="34" charset="0"/>
                <a:cs typeface="Arial" panose="020B0604020202020204" pitchFamily="34" charset="0"/>
              </a:rPr>
              <a:t>vergi ve cezalarda düzeltme yapılır</a:t>
            </a:r>
            <a:r>
              <a:rPr lang="tr-TR" sz="2600" b="1" dirty="0">
                <a:solidFill>
                  <a:schemeClr val="tx1"/>
                </a:solidFill>
                <a:latin typeface="Arial" panose="020B0604020202020204" pitchFamily="34" charset="0"/>
                <a:cs typeface="Arial" panose="020B0604020202020204" pitchFamily="34" charset="0"/>
              </a:rPr>
              <a:t>. 	</a:t>
            </a:r>
          </a:p>
          <a:p>
            <a:r>
              <a:rPr lang="tr-TR" sz="2600" b="1" dirty="0" smtClean="0">
                <a:solidFill>
                  <a:schemeClr val="tx1"/>
                </a:solidFill>
                <a:latin typeface="Arial" panose="020B0604020202020204" pitchFamily="34" charset="0"/>
                <a:cs typeface="Arial" panose="020B0604020202020204" pitchFamily="34" charset="0"/>
              </a:rPr>
              <a:t>Düzeltilen vergi </a:t>
            </a:r>
            <a:r>
              <a:rPr lang="tr-TR" sz="2600" b="1" dirty="0">
                <a:solidFill>
                  <a:schemeClr val="tx1"/>
                </a:solidFill>
                <a:latin typeface="Arial" panose="020B0604020202020204" pitchFamily="34" charset="0"/>
                <a:cs typeface="Arial" panose="020B0604020202020204" pitchFamily="34" charset="0"/>
              </a:rPr>
              <a:t>ve cezalar için </a:t>
            </a:r>
            <a:r>
              <a:rPr lang="tr-TR" sz="2600" b="1" dirty="0">
                <a:solidFill>
                  <a:srgbClr val="FF0000"/>
                </a:solidFill>
                <a:latin typeface="Arial" panose="020B0604020202020204" pitchFamily="34" charset="0"/>
                <a:cs typeface="Arial" panose="020B0604020202020204" pitchFamily="34" charset="0"/>
              </a:rPr>
              <a:t>dava açılamaz, ceza indiriminden ve uzlaşma hükümlerinden faydalanılamaz</a:t>
            </a:r>
            <a:r>
              <a:rPr lang="tr-TR" sz="2600" b="1" dirty="0">
                <a:solidFill>
                  <a:schemeClr val="tx1"/>
                </a:solidFill>
                <a:latin typeface="Arial" panose="020B0604020202020204" pitchFamily="34" charset="0"/>
                <a:cs typeface="Arial" panose="020B0604020202020204" pitchFamily="34" charset="0"/>
              </a:rPr>
              <a:t>. 	</a:t>
            </a:r>
          </a:p>
          <a:p>
            <a:r>
              <a:rPr lang="tr-TR" sz="2600" b="1" dirty="0">
                <a:solidFill>
                  <a:schemeClr val="tx1"/>
                </a:solidFill>
                <a:latin typeface="Arial" panose="020B0604020202020204" pitchFamily="34" charset="0"/>
                <a:cs typeface="Arial" panose="020B0604020202020204" pitchFamily="34" charset="0"/>
              </a:rPr>
              <a:t>Söz konusu vergi ve cezalar mükellefe tebliğ tarihinden itibaren </a:t>
            </a:r>
            <a:r>
              <a:rPr lang="tr-TR" sz="2600" b="1" dirty="0">
                <a:solidFill>
                  <a:srgbClr val="FF0000"/>
                </a:solidFill>
                <a:latin typeface="Arial" panose="020B0604020202020204" pitchFamily="34" charset="0"/>
                <a:cs typeface="Arial" panose="020B0604020202020204" pitchFamily="34" charset="0"/>
              </a:rPr>
              <a:t>1 ay içerisinde ödenir</a:t>
            </a:r>
            <a:r>
              <a:rPr lang="tr-TR" sz="2600" b="1" dirty="0">
                <a:solidFill>
                  <a:schemeClr val="tx1"/>
                </a:solidFill>
                <a:latin typeface="Arial" panose="020B0604020202020204" pitchFamily="34" charset="0"/>
                <a:cs typeface="Arial" panose="020B0604020202020204" pitchFamily="34" charset="0"/>
              </a:rPr>
              <a:t>. Düzeltme işlemine konu vergi ve cezaların ½’si bu süre zarfında ödenirse cezanın yarısı indirilir. 	</a:t>
            </a:r>
          </a:p>
          <a:p>
            <a:r>
              <a:rPr lang="tr-TR" sz="2600" b="1" dirty="0">
                <a:solidFill>
                  <a:schemeClr val="tx1"/>
                </a:solidFill>
                <a:latin typeface="Arial" panose="020B0604020202020204" pitchFamily="34" charset="0"/>
                <a:cs typeface="Arial" panose="020B0604020202020204" pitchFamily="34" charset="0"/>
              </a:rPr>
              <a:t>Başvuru öncesi dava açılmış ise, </a:t>
            </a:r>
            <a:r>
              <a:rPr lang="tr-TR" sz="2600" b="1" dirty="0" smtClean="0">
                <a:solidFill>
                  <a:srgbClr val="FF0000"/>
                </a:solidFill>
                <a:latin typeface="Arial" panose="020B0604020202020204" pitchFamily="34" charset="0"/>
                <a:cs typeface="Arial" panose="020B0604020202020204" pitchFamily="34" charset="0"/>
              </a:rPr>
              <a:t>dava bekletilir</a:t>
            </a:r>
            <a:r>
              <a:rPr lang="tr-TR" sz="2600" b="1" dirty="0" smtClean="0">
                <a:solidFill>
                  <a:schemeClr val="tx1"/>
                </a:solidFill>
                <a:latin typeface="Arial" panose="020B0604020202020204" pitchFamily="34" charset="0"/>
                <a:cs typeface="Arial" panose="020B0604020202020204" pitchFamily="34" charset="0"/>
              </a:rPr>
              <a:t>; uzlaşmaya başvurulmuşsa </a:t>
            </a:r>
            <a:r>
              <a:rPr lang="tr-TR" sz="2600" b="1" dirty="0" smtClean="0">
                <a:solidFill>
                  <a:srgbClr val="FF0000"/>
                </a:solidFill>
                <a:latin typeface="Arial" panose="020B0604020202020204" pitchFamily="34" charset="0"/>
                <a:cs typeface="Arial" panose="020B0604020202020204" pitchFamily="34" charset="0"/>
              </a:rPr>
              <a:t>uzlaşma ertelenir</a:t>
            </a:r>
            <a:r>
              <a:rPr lang="tr-TR" sz="2600" b="1" dirty="0" smtClean="0">
                <a:solidFill>
                  <a:schemeClr val="tx1"/>
                </a:solidFill>
                <a:latin typeface="Arial" panose="020B0604020202020204" pitchFamily="34" charset="0"/>
                <a:cs typeface="Arial" panose="020B0604020202020204" pitchFamily="34" charset="0"/>
              </a:rPr>
              <a:t>.</a:t>
            </a:r>
            <a:r>
              <a:rPr lang="tr-TR" sz="2600" b="1" dirty="0">
                <a:solidFill>
                  <a:schemeClr val="tx1"/>
                </a:solidFill>
                <a:latin typeface="Arial" panose="020B0604020202020204" pitchFamily="34" charset="0"/>
                <a:cs typeface="Arial" panose="020B0604020202020204" pitchFamily="34" charset="0"/>
              </a:rPr>
              <a:t>	</a:t>
            </a:r>
          </a:p>
          <a:p>
            <a:r>
              <a:rPr lang="tr-TR" sz="2600" b="1" dirty="0">
                <a:solidFill>
                  <a:schemeClr val="tx1"/>
                </a:solidFill>
                <a:latin typeface="Arial" panose="020B0604020202020204" pitchFamily="34" charset="0"/>
                <a:cs typeface="Arial" panose="020B0604020202020204" pitchFamily="34" charset="0"/>
              </a:rPr>
              <a:t>Karşılıklı </a:t>
            </a:r>
            <a:r>
              <a:rPr lang="tr-TR" sz="2600" b="1" dirty="0" smtClean="0">
                <a:solidFill>
                  <a:schemeClr val="tx1"/>
                </a:solidFill>
                <a:latin typeface="Arial" panose="020B0604020202020204" pitchFamily="34" charset="0"/>
                <a:cs typeface="Arial" panose="020B0604020202020204" pitchFamily="34" charset="0"/>
              </a:rPr>
              <a:t>Anlaşma </a:t>
            </a:r>
            <a:r>
              <a:rPr lang="tr-TR" sz="2600" b="1" dirty="0">
                <a:solidFill>
                  <a:schemeClr val="tx1"/>
                </a:solidFill>
                <a:latin typeface="Arial" panose="020B0604020202020204" pitchFamily="34" charset="0"/>
                <a:cs typeface="Arial" panose="020B0604020202020204" pitchFamily="34" charset="0"/>
              </a:rPr>
              <a:t>Usulü başvurusu </a:t>
            </a:r>
            <a:r>
              <a:rPr lang="tr-TR" sz="2600" b="1" dirty="0">
                <a:solidFill>
                  <a:srgbClr val="FF0000"/>
                </a:solidFill>
                <a:latin typeface="Arial" panose="020B0604020202020204" pitchFamily="34" charset="0"/>
                <a:cs typeface="Arial" panose="020B0604020202020204" pitchFamily="34" charset="0"/>
              </a:rPr>
              <a:t>zamanaşımını durdurur</a:t>
            </a:r>
            <a:r>
              <a:rPr lang="tr-TR" sz="2600" b="1" dirty="0">
                <a:solidFill>
                  <a:schemeClr val="tx1"/>
                </a:solidFill>
                <a:latin typeface="Arial" panose="020B0604020202020204" pitchFamily="34" charset="0"/>
                <a:cs typeface="Arial" panose="020B0604020202020204" pitchFamily="34" charset="0"/>
              </a:rPr>
              <a:t>. 	</a:t>
            </a:r>
          </a:p>
          <a:p>
            <a:endParaRPr lang="tr-TR" sz="26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25</a:t>
            </a:fld>
            <a:endParaRPr lang="tr-TR"/>
          </a:p>
        </p:txBody>
      </p:sp>
    </p:spTree>
    <p:extLst>
      <p:ext uri="{BB962C8B-B14F-4D97-AF65-F5344CB8AC3E}">
        <p14:creationId xmlns:p14="http://schemas.microsoft.com/office/powerpoint/2010/main" val="3742840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chemeClr val="tx1"/>
                </a:solidFill>
                <a:latin typeface="Arial" panose="020B0604020202020204" pitchFamily="34" charset="0"/>
                <a:cs typeface="Arial" panose="020B0604020202020204" pitchFamily="34" charset="0"/>
              </a:rPr>
              <a:t>GVK ile İlgili Düzenlemeler</a:t>
            </a:r>
            <a:endParaRPr lang="tr-TR" sz="3600" b="1" dirty="0">
              <a:solidFill>
                <a:schemeClr val="tx1"/>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4809181"/>
          </a:xfrm>
        </p:spPr>
        <p:txBody>
          <a:bodyPr>
            <a:normAutofit/>
          </a:bodyPr>
          <a:lstStyle/>
          <a:p>
            <a:pPr algn="just">
              <a:spcBef>
                <a:spcPts val="1200"/>
              </a:spcBef>
              <a:buClr>
                <a:srgbClr val="00B0F0"/>
              </a:buClr>
            </a:pPr>
            <a:r>
              <a:rPr lang="tr-TR" sz="2600" b="1" u="sng" spc="-100" dirty="0">
                <a:solidFill>
                  <a:schemeClr val="accent5">
                    <a:lumMod val="50000"/>
                  </a:schemeClr>
                </a:solidFill>
                <a:latin typeface="Arial" panose="020B0604020202020204" pitchFamily="34" charset="0"/>
                <a:cs typeface="Arial" panose="020B0604020202020204" pitchFamily="34" charset="0"/>
              </a:rPr>
              <a:t>Basit </a:t>
            </a:r>
            <a:r>
              <a:rPr lang="tr-TR" sz="2600" b="1" u="sng" spc="-100" dirty="0" smtClean="0">
                <a:solidFill>
                  <a:schemeClr val="accent5">
                    <a:lumMod val="50000"/>
                  </a:schemeClr>
                </a:solidFill>
                <a:latin typeface="Arial" panose="020B0604020202020204" pitchFamily="34" charset="0"/>
                <a:cs typeface="Arial" panose="020B0604020202020204" pitchFamily="34" charset="0"/>
              </a:rPr>
              <a:t>Usulde Tespit Olunan Kazançlara Gelir Vergisi İstisnası</a:t>
            </a:r>
            <a:endParaRPr lang="tr-TR" sz="2600" b="1" u="sng" spc="-100" dirty="0">
              <a:solidFill>
                <a:schemeClr val="accent5">
                  <a:lumMod val="50000"/>
                </a:schemeClr>
              </a:solidFill>
              <a:latin typeface="Arial" panose="020B0604020202020204" pitchFamily="34" charset="0"/>
              <a:cs typeface="Arial" panose="020B0604020202020204" pitchFamily="34" charset="0"/>
            </a:endParaRPr>
          </a:p>
          <a:p>
            <a:r>
              <a:rPr lang="tr-TR" sz="2400" b="1" dirty="0" smtClean="0">
                <a:solidFill>
                  <a:schemeClr val="tx1"/>
                </a:solidFill>
                <a:latin typeface="Arial" panose="020B0604020202020204" pitchFamily="34" charset="0"/>
                <a:cs typeface="Arial" panose="020B0604020202020204" pitchFamily="34" charset="0"/>
              </a:rPr>
              <a:t>Basit usulde </a:t>
            </a:r>
            <a:r>
              <a:rPr lang="tr-TR" sz="2400" b="1" dirty="0">
                <a:solidFill>
                  <a:schemeClr val="tx1"/>
                </a:solidFill>
                <a:latin typeface="Arial" panose="020B0604020202020204" pitchFamily="34" charset="0"/>
                <a:cs typeface="Arial" panose="020B0604020202020204" pitchFamily="34" charset="0"/>
              </a:rPr>
              <a:t>vergilendirilen yaklaşık 840 </a:t>
            </a:r>
            <a:r>
              <a:rPr lang="tr-TR" sz="2400" b="1" dirty="0" smtClean="0">
                <a:solidFill>
                  <a:schemeClr val="tx1"/>
                </a:solidFill>
                <a:latin typeface="Arial" panose="020B0604020202020204" pitchFamily="34" charset="0"/>
                <a:cs typeface="Arial" panose="020B0604020202020204" pitchFamily="34" charset="0"/>
              </a:rPr>
              <a:t>bin esnafın </a:t>
            </a:r>
            <a:r>
              <a:rPr lang="tr-TR" sz="2400" b="1" dirty="0">
                <a:solidFill>
                  <a:schemeClr val="tx1"/>
                </a:solidFill>
                <a:latin typeface="Arial" panose="020B0604020202020204" pitchFamily="34" charset="0"/>
                <a:cs typeface="Arial" panose="020B0604020202020204" pitchFamily="34" charset="0"/>
              </a:rPr>
              <a:t>kazançları gelir vergisinden istisna tutulmuştur. </a:t>
            </a:r>
            <a:endParaRPr lang="tr-TR" sz="2400" b="1" dirty="0" smtClean="0">
              <a:solidFill>
                <a:schemeClr val="tx1"/>
              </a:solidFill>
              <a:latin typeface="Arial" panose="020B0604020202020204" pitchFamily="34" charset="0"/>
              <a:cs typeface="Arial" panose="020B0604020202020204" pitchFamily="34" charset="0"/>
            </a:endParaRPr>
          </a:p>
          <a:p>
            <a:r>
              <a:rPr lang="tr-TR" sz="2400" b="1" dirty="0" smtClean="0">
                <a:solidFill>
                  <a:schemeClr val="tx1"/>
                </a:solidFill>
                <a:latin typeface="Arial" panose="020B0604020202020204" pitchFamily="34" charset="0"/>
                <a:cs typeface="Arial" panose="020B0604020202020204" pitchFamily="34" charset="0"/>
              </a:rPr>
              <a:t>Düzenleme </a:t>
            </a:r>
            <a:r>
              <a:rPr lang="tr-TR" sz="2400" b="1" dirty="0">
                <a:solidFill>
                  <a:schemeClr val="tx1"/>
                </a:solidFill>
                <a:latin typeface="Arial" panose="020B0604020202020204" pitchFamily="34" charset="0"/>
                <a:cs typeface="Arial" panose="020B0604020202020204" pitchFamily="34" charset="0"/>
              </a:rPr>
              <a:t>2021 yılı kazançlarına da uygulanmak üzere Kanunun yayım tarihinde yürürlüğe girmiştir. </a:t>
            </a:r>
            <a:endParaRPr lang="tr-TR" sz="2400" b="1" dirty="0" smtClean="0">
              <a:solidFill>
                <a:schemeClr val="tx1"/>
              </a:solidFill>
              <a:latin typeface="Arial" panose="020B0604020202020204" pitchFamily="34" charset="0"/>
              <a:cs typeface="Arial" panose="020B0604020202020204" pitchFamily="34" charset="0"/>
            </a:endParaRPr>
          </a:p>
          <a:p>
            <a:r>
              <a:rPr lang="tr-TR" sz="2400" b="1" dirty="0" smtClean="0">
                <a:solidFill>
                  <a:schemeClr val="tx1"/>
                </a:solidFill>
                <a:latin typeface="Arial" panose="020B0604020202020204" pitchFamily="34" charset="0"/>
                <a:cs typeface="Arial" panose="020B0604020202020204" pitchFamily="34" charset="0"/>
              </a:rPr>
              <a:t>Bu </a:t>
            </a:r>
            <a:r>
              <a:rPr lang="tr-TR" sz="2400" b="1" dirty="0">
                <a:solidFill>
                  <a:schemeClr val="tx1"/>
                </a:solidFill>
                <a:latin typeface="Arial" panose="020B0604020202020204" pitchFamily="34" charset="0"/>
                <a:cs typeface="Arial" panose="020B0604020202020204" pitchFamily="34" charset="0"/>
              </a:rPr>
              <a:t>mükellefler artık yıllık gelir vergisi beyannamesi vermeyecekler, başka gelirleri nedeniyle yıllık beyanname verseler bile, bu kazançlarını beyannamelerine dahil etmeyecekler</a:t>
            </a:r>
            <a:r>
              <a:rPr lang="tr-TR" sz="2400" b="1" dirty="0" smtClean="0">
                <a:solidFill>
                  <a:schemeClr val="tx1"/>
                </a:solidFill>
                <a:latin typeface="Arial" panose="020B0604020202020204" pitchFamily="34" charset="0"/>
                <a:cs typeface="Arial" panose="020B0604020202020204" pitchFamily="34" charset="0"/>
              </a:rPr>
              <a:t>.</a:t>
            </a:r>
          </a:p>
          <a:p>
            <a:r>
              <a:rPr lang="tr-TR" sz="2400" b="1" dirty="0" smtClean="0">
                <a:solidFill>
                  <a:srgbClr val="FF0000"/>
                </a:solidFill>
                <a:latin typeface="Arial" panose="020B0604020202020204" pitchFamily="34" charset="0"/>
                <a:cs typeface="Arial" panose="020B0604020202020204" pitchFamily="34" charset="0"/>
              </a:rPr>
              <a:t>CİDDİ ELEŞTİRİLER VAR. ADALET İLKESİ VE MALİ GÜÇ İLKESİNE AYKIRILIK.</a:t>
            </a:r>
            <a:endParaRPr lang="tr-TR" sz="2400" b="1" dirty="0">
              <a:solidFill>
                <a:srgbClr val="FF0000"/>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26</a:t>
            </a:fld>
            <a:endParaRPr lang="tr-TR"/>
          </a:p>
        </p:txBody>
      </p:sp>
    </p:spTree>
    <p:extLst>
      <p:ext uri="{BB962C8B-B14F-4D97-AF65-F5344CB8AC3E}">
        <p14:creationId xmlns:p14="http://schemas.microsoft.com/office/powerpoint/2010/main" val="1271314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chemeClr val="tx1"/>
                </a:solidFill>
                <a:latin typeface="Arial" panose="020B0604020202020204" pitchFamily="34" charset="0"/>
                <a:cs typeface="Arial" panose="020B0604020202020204" pitchFamily="34" charset="0"/>
              </a:rPr>
              <a:t>GVK ile İlgili Düzenlemeler</a:t>
            </a:r>
            <a:endParaRPr lang="tr-TR" sz="3600" b="1" dirty="0">
              <a:solidFill>
                <a:schemeClr val="tx1"/>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4809181"/>
          </a:xfrm>
        </p:spPr>
        <p:txBody>
          <a:bodyPr>
            <a:normAutofit lnSpcReduction="10000"/>
          </a:bodyPr>
          <a:lstStyle/>
          <a:p>
            <a:pPr>
              <a:spcBef>
                <a:spcPts val="1200"/>
              </a:spcBef>
              <a:buClr>
                <a:srgbClr val="00B0F0"/>
              </a:buClr>
            </a:pPr>
            <a:r>
              <a:rPr lang="tr-TR" sz="2800" b="1" u="sng" dirty="0" smtClean="0">
                <a:solidFill>
                  <a:schemeClr val="accent5">
                    <a:lumMod val="50000"/>
                  </a:schemeClr>
                </a:solidFill>
                <a:latin typeface="Arial" panose="020B0604020202020204" pitchFamily="34" charset="0"/>
                <a:cs typeface="Arial" panose="020B0604020202020204" pitchFamily="34" charset="0"/>
              </a:rPr>
              <a:t>Sosyal Medya Paylaşımlarından Gelir Elde Edenlere Stopaj Usulüyle Vergilendirme</a:t>
            </a:r>
            <a:endParaRPr lang="tr-TR" sz="2800" b="1" u="sng" dirty="0">
              <a:solidFill>
                <a:schemeClr val="accent5">
                  <a:lumMod val="50000"/>
                </a:schemeClr>
              </a:solidFill>
              <a:latin typeface="Arial" panose="020B0604020202020204" pitchFamily="34" charset="0"/>
              <a:cs typeface="Arial" panose="020B0604020202020204" pitchFamily="34" charset="0"/>
            </a:endParaRPr>
          </a:p>
          <a:p>
            <a:r>
              <a:rPr lang="tr-TR" sz="2400" b="1" dirty="0">
                <a:solidFill>
                  <a:schemeClr val="tx1"/>
                </a:solidFill>
                <a:latin typeface="Arial" panose="020B0604020202020204" pitchFamily="34" charset="0"/>
                <a:cs typeface="Arial" panose="020B0604020202020204" pitchFamily="34" charset="0"/>
              </a:rPr>
              <a:t>Sosyal içerik üreticiliği ile mobil cihazlar için uygulama geliştiriciliğinde kazanç istisnası getirilmektedir</a:t>
            </a:r>
            <a:r>
              <a:rPr lang="tr-TR" sz="2400" b="1" dirty="0" smtClean="0">
                <a:solidFill>
                  <a:schemeClr val="tx1"/>
                </a:solidFill>
                <a:latin typeface="Arial" panose="020B0604020202020204" pitchFamily="34" charset="0"/>
                <a:cs typeface="Arial" panose="020B0604020202020204" pitchFamily="34" charset="0"/>
              </a:rPr>
              <a:t>. </a:t>
            </a:r>
          </a:p>
          <a:p>
            <a:r>
              <a:rPr lang="tr-TR" sz="2400" b="1" dirty="0" smtClean="0">
                <a:solidFill>
                  <a:schemeClr val="tx1"/>
                </a:solidFill>
                <a:latin typeface="Arial" panose="020B0604020202020204" pitchFamily="34" charset="0"/>
                <a:cs typeface="Arial" panose="020B0604020202020204" pitchFamily="34" charset="0"/>
              </a:rPr>
              <a:t>Bu kişilerin elde </a:t>
            </a:r>
            <a:r>
              <a:rPr lang="tr-TR" sz="2400" b="1" dirty="0">
                <a:solidFill>
                  <a:schemeClr val="tx1"/>
                </a:solidFill>
                <a:latin typeface="Arial" panose="020B0604020202020204" pitchFamily="34" charset="0"/>
                <a:cs typeface="Arial" panose="020B0604020202020204" pitchFamily="34" charset="0"/>
              </a:rPr>
              <a:t>ettikleri kazançları </a:t>
            </a:r>
            <a:r>
              <a:rPr lang="tr-TR" sz="2400" b="1" dirty="0" smtClean="0">
                <a:solidFill>
                  <a:schemeClr val="tx1"/>
                </a:solidFill>
                <a:latin typeface="Arial" panose="020B0604020202020204" pitchFamily="34" charset="0"/>
                <a:cs typeface="Arial" panose="020B0604020202020204" pitchFamily="34" charset="0"/>
              </a:rPr>
              <a:t>2021 </a:t>
            </a:r>
            <a:r>
              <a:rPr lang="tr-TR" sz="2400" b="1" dirty="0">
                <a:solidFill>
                  <a:schemeClr val="tx1"/>
                </a:solidFill>
                <a:latin typeface="Arial" panose="020B0604020202020204" pitchFamily="34" charset="0"/>
                <a:cs typeface="Arial" panose="020B0604020202020204" pitchFamily="34" charset="0"/>
              </a:rPr>
              <a:t>yılı için 650.000 </a:t>
            </a:r>
            <a:r>
              <a:rPr lang="tr-TR" sz="2400" b="1" dirty="0" smtClean="0">
                <a:solidFill>
                  <a:schemeClr val="tx1"/>
                </a:solidFill>
                <a:latin typeface="Arial" panose="020B0604020202020204" pitchFamily="34" charset="0"/>
                <a:cs typeface="Arial" panose="020B0604020202020204" pitchFamily="34" charset="0"/>
              </a:rPr>
              <a:t>TL’yi </a:t>
            </a:r>
            <a:r>
              <a:rPr lang="tr-TR" sz="2400" b="1" dirty="0">
                <a:solidFill>
                  <a:schemeClr val="tx1"/>
                </a:solidFill>
                <a:latin typeface="Arial" panose="020B0604020202020204" pitchFamily="34" charset="0"/>
                <a:cs typeface="Arial" panose="020B0604020202020204" pitchFamily="34" charset="0"/>
              </a:rPr>
              <a:t>aşmamak kaydıyla istisna kapsamına alınmıştır</a:t>
            </a:r>
            <a:r>
              <a:rPr lang="tr-TR" sz="2400" b="1" dirty="0" smtClean="0">
                <a:solidFill>
                  <a:schemeClr val="tx1"/>
                </a:solidFill>
                <a:latin typeface="Arial" panose="020B0604020202020204" pitchFamily="34" charset="0"/>
                <a:cs typeface="Arial" panose="020B0604020202020204" pitchFamily="34" charset="0"/>
              </a:rPr>
              <a:t>.</a:t>
            </a:r>
          </a:p>
          <a:p>
            <a:r>
              <a:rPr lang="tr-TR" sz="2400" b="1" dirty="0">
                <a:solidFill>
                  <a:schemeClr val="tx1"/>
                </a:solidFill>
                <a:latin typeface="Arial" panose="020B0604020202020204" pitchFamily="34" charset="0"/>
                <a:cs typeface="Arial" panose="020B0604020202020204" pitchFamily="34" charset="0"/>
              </a:rPr>
              <a:t>İstisnadan faydalanılabilmek için, Türkiye’de kurulu bankalarda bir hesap açılması ve bu faaliyetlere ilişkin tüm hasılatın bu hesap aracılığıyla tahsil edilmesi gerekmektedir. </a:t>
            </a:r>
            <a:endParaRPr lang="tr-TR" sz="2400" b="1" dirty="0" smtClean="0">
              <a:solidFill>
                <a:schemeClr val="tx1"/>
              </a:solidFill>
              <a:latin typeface="Arial" panose="020B0604020202020204" pitchFamily="34" charset="0"/>
              <a:cs typeface="Arial" panose="020B0604020202020204" pitchFamily="34" charset="0"/>
            </a:endParaRPr>
          </a:p>
          <a:p>
            <a:r>
              <a:rPr lang="tr-TR" sz="2400" b="1" dirty="0" smtClean="0">
                <a:solidFill>
                  <a:schemeClr val="tx1"/>
                </a:solidFill>
                <a:latin typeface="Arial" panose="020B0604020202020204" pitchFamily="34" charset="0"/>
                <a:cs typeface="Arial" panose="020B0604020202020204" pitchFamily="34" charset="0"/>
              </a:rPr>
              <a:t>Bankalar</a:t>
            </a:r>
            <a:r>
              <a:rPr lang="tr-TR" sz="2400" b="1" dirty="0">
                <a:solidFill>
                  <a:schemeClr val="tx1"/>
                </a:solidFill>
                <a:latin typeface="Arial" panose="020B0604020202020204" pitchFamily="34" charset="0"/>
                <a:cs typeface="Arial" panose="020B0604020202020204" pitchFamily="34" charset="0"/>
              </a:rPr>
              <a:t>, bu </a:t>
            </a:r>
            <a:r>
              <a:rPr lang="tr-TR" sz="2400" b="1" dirty="0" smtClean="0">
                <a:solidFill>
                  <a:schemeClr val="tx1"/>
                </a:solidFill>
                <a:latin typeface="Arial" panose="020B0604020202020204" pitchFamily="34" charset="0"/>
                <a:cs typeface="Arial" panose="020B0604020202020204" pitchFamily="34" charset="0"/>
              </a:rPr>
              <a:t>hesaplardaki </a:t>
            </a:r>
            <a:r>
              <a:rPr lang="tr-TR" sz="2400" b="1" dirty="0">
                <a:solidFill>
                  <a:schemeClr val="tx1"/>
                </a:solidFill>
                <a:latin typeface="Arial" panose="020B0604020202020204" pitchFamily="34" charset="0"/>
                <a:cs typeface="Arial" panose="020B0604020202020204" pitchFamily="34" charset="0"/>
              </a:rPr>
              <a:t>hasılat tutarı üzerinden </a:t>
            </a:r>
            <a:r>
              <a:rPr lang="tr-TR" sz="2400" b="1" dirty="0" smtClean="0">
                <a:solidFill>
                  <a:schemeClr val="tx1"/>
                </a:solidFill>
                <a:latin typeface="Arial" panose="020B0604020202020204" pitchFamily="34" charset="0"/>
                <a:cs typeface="Arial" panose="020B0604020202020204" pitchFamily="34" charset="0"/>
              </a:rPr>
              <a:t>%15 </a:t>
            </a:r>
            <a:r>
              <a:rPr lang="tr-TR" sz="2400" b="1" dirty="0">
                <a:solidFill>
                  <a:schemeClr val="tx1"/>
                </a:solidFill>
                <a:latin typeface="Arial" panose="020B0604020202020204" pitchFamily="34" charset="0"/>
                <a:cs typeface="Arial" panose="020B0604020202020204" pitchFamily="34" charset="0"/>
              </a:rPr>
              <a:t>oranında gelir vergisi </a:t>
            </a:r>
            <a:r>
              <a:rPr lang="tr-TR" sz="2400" b="1" dirty="0" err="1">
                <a:solidFill>
                  <a:schemeClr val="tx1"/>
                </a:solidFill>
                <a:latin typeface="Arial" panose="020B0604020202020204" pitchFamily="34" charset="0"/>
                <a:cs typeface="Arial" panose="020B0604020202020204" pitchFamily="34" charset="0"/>
              </a:rPr>
              <a:t>tevkifatı</a:t>
            </a:r>
            <a:r>
              <a:rPr lang="tr-TR" sz="2400" b="1" dirty="0">
                <a:solidFill>
                  <a:schemeClr val="tx1"/>
                </a:solidFill>
                <a:latin typeface="Arial" panose="020B0604020202020204" pitchFamily="34" charset="0"/>
                <a:cs typeface="Arial" panose="020B0604020202020204" pitchFamily="34" charset="0"/>
              </a:rPr>
              <a:t> yaparak "muhtasar beyanname" ile beyan edip ödeyecekler.  </a:t>
            </a:r>
          </a:p>
        </p:txBody>
      </p:sp>
      <p:sp>
        <p:nvSpPr>
          <p:cNvPr id="2" name="Slayt Numarası Yer Tutucusu 1"/>
          <p:cNvSpPr>
            <a:spLocks noGrp="1"/>
          </p:cNvSpPr>
          <p:nvPr>
            <p:ph type="sldNum" sz="quarter" idx="12"/>
          </p:nvPr>
        </p:nvSpPr>
        <p:spPr/>
        <p:txBody>
          <a:bodyPr/>
          <a:lstStyle/>
          <a:p>
            <a:fld id="{C28B14C4-AC7B-47CD-9444-FB6168ECFCAC}" type="slidenum">
              <a:rPr lang="tr-TR" smtClean="0"/>
              <a:t>27</a:t>
            </a:fld>
            <a:endParaRPr lang="tr-TR"/>
          </a:p>
        </p:txBody>
      </p:sp>
    </p:spTree>
    <p:extLst>
      <p:ext uri="{BB962C8B-B14F-4D97-AF65-F5344CB8AC3E}">
        <p14:creationId xmlns:p14="http://schemas.microsoft.com/office/powerpoint/2010/main" val="1363418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chemeClr val="tx1"/>
                </a:solidFill>
                <a:latin typeface="Arial" panose="020B0604020202020204" pitchFamily="34" charset="0"/>
                <a:cs typeface="Arial" panose="020B0604020202020204" pitchFamily="34" charset="0"/>
              </a:rPr>
              <a:t>GVK ile İlgili Düzenlemeler</a:t>
            </a:r>
            <a:endParaRPr lang="tr-TR" sz="3600" b="1" dirty="0">
              <a:solidFill>
                <a:schemeClr val="tx1"/>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lnSpc>
                <a:spcPct val="110000"/>
              </a:lnSpc>
              <a:spcBef>
                <a:spcPts val="1200"/>
              </a:spcBef>
              <a:buClr>
                <a:srgbClr val="00B0F0"/>
              </a:buClr>
            </a:pPr>
            <a:r>
              <a:rPr lang="tr-TR" sz="2800" b="1" u="sng" dirty="0" smtClean="0">
                <a:solidFill>
                  <a:schemeClr val="accent5">
                    <a:lumMod val="50000"/>
                  </a:schemeClr>
                </a:solidFill>
                <a:latin typeface="Arial" panose="020B0604020202020204" pitchFamily="34" charset="0"/>
                <a:cs typeface="Arial" panose="020B0604020202020204" pitchFamily="34" charset="0"/>
              </a:rPr>
              <a:t>Tarımsal </a:t>
            </a:r>
            <a:r>
              <a:rPr lang="tr-TR" sz="2800" b="1" u="sng" dirty="0">
                <a:solidFill>
                  <a:schemeClr val="accent5">
                    <a:lumMod val="50000"/>
                  </a:schemeClr>
                </a:solidFill>
                <a:latin typeface="Arial" panose="020B0604020202020204" pitchFamily="34" charset="0"/>
                <a:cs typeface="Arial" panose="020B0604020202020204" pitchFamily="34" charset="0"/>
              </a:rPr>
              <a:t>Destekleme Ödemelerinde Kazanç </a:t>
            </a:r>
            <a:r>
              <a:rPr lang="tr-TR" sz="2800" b="1" u="sng" dirty="0" smtClean="0">
                <a:solidFill>
                  <a:schemeClr val="accent5">
                    <a:lumMod val="50000"/>
                  </a:schemeClr>
                </a:solidFill>
                <a:latin typeface="Arial" panose="020B0604020202020204" pitchFamily="34" charset="0"/>
                <a:cs typeface="Arial" panose="020B0604020202020204" pitchFamily="34" charset="0"/>
              </a:rPr>
              <a:t>İstisnası</a:t>
            </a:r>
            <a:endParaRPr lang="tr-TR" sz="2800" b="1" u="sng" dirty="0">
              <a:solidFill>
                <a:schemeClr val="accent5">
                  <a:lumMod val="50000"/>
                </a:schemeClr>
              </a:solidFill>
              <a:latin typeface="Arial" panose="020B0604020202020204" pitchFamily="34" charset="0"/>
              <a:cs typeface="Arial" panose="020B0604020202020204" pitchFamily="34" charset="0"/>
            </a:endParaRPr>
          </a:p>
          <a:p>
            <a:pPr>
              <a:lnSpc>
                <a:spcPct val="110000"/>
              </a:lnSpc>
            </a:pPr>
            <a:r>
              <a:rPr lang="tr-TR" sz="2400" b="1" dirty="0">
                <a:solidFill>
                  <a:schemeClr val="tx1"/>
                </a:solidFill>
                <a:latin typeface="Arial" panose="020B0604020202020204" pitchFamily="34" charset="0"/>
                <a:cs typeface="Arial" panose="020B0604020202020204" pitchFamily="34" charset="0"/>
              </a:rPr>
              <a:t>Kamu kurum ve kuruluşları tarafından yapılan tarımsal destekleme ödemeleri gelir vergisinden istisna edilmiştir</a:t>
            </a:r>
            <a:r>
              <a:rPr lang="tr-TR" sz="2400" b="1" dirty="0" smtClean="0">
                <a:solidFill>
                  <a:schemeClr val="tx1"/>
                </a:solidFill>
                <a:latin typeface="Arial" panose="020B0604020202020204" pitchFamily="34" charset="0"/>
                <a:cs typeface="Arial" panose="020B0604020202020204" pitchFamily="34" charset="0"/>
              </a:rPr>
              <a:t>.</a:t>
            </a:r>
            <a:endParaRPr lang="tr-TR" sz="2400" b="1" dirty="0">
              <a:solidFill>
                <a:schemeClr val="tx1"/>
              </a:solidFill>
              <a:latin typeface="Arial" panose="020B0604020202020204" pitchFamily="34" charset="0"/>
              <a:cs typeface="Arial" panose="020B0604020202020204" pitchFamily="34" charset="0"/>
            </a:endParaRPr>
          </a:p>
          <a:p>
            <a:pPr>
              <a:lnSpc>
                <a:spcPct val="110000"/>
              </a:lnSpc>
            </a:pPr>
            <a:r>
              <a:rPr lang="tr-TR" sz="2400" b="1" dirty="0" err="1" smtClean="0">
                <a:solidFill>
                  <a:schemeClr val="tx1"/>
                </a:solidFill>
                <a:latin typeface="Arial" panose="020B0604020202020204" pitchFamily="34" charset="0"/>
                <a:cs typeface="Arial" panose="020B0604020202020204" pitchFamily="34" charset="0"/>
              </a:rPr>
              <a:t>GVK’ya</a:t>
            </a:r>
            <a:r>
              <a:rPr lang="tr-TR" sz="2400" b="1" dirty="0" smtClean="0">
                <a:solidFill>
                  <a:schemeClr val="tx1"/>
                </a:solidFill>
                <a:latin typeface="Arial" panose="020B0604020202020204" pitchFamily="34" charset="0"/>
                <a:cs typeface="Arial" panose="020B0604020202020204" pitchFamily="34" charset="0"/>
              </a:rPr>
              <a:t> </a:t>
            </a:r>
            <a:r>
              <a:rPr lang="tr-TR" sz="2400" b="1" dirty="0">
                <a:solidFill>
                  <a:schemeClr val="tx1"/>
                </a:solidFill>
                <a:latin typeface="Arial" panose="020B0604020202020204" pitchFamily="34" charset="0"/>
                <a:cs typeface="Arial" panose="020B0604020202020204" pitchFamily="34" charset="0"/>
              </a:rPr>
              <a:t>eklenen Geçici Madde 92 ile, daha önce tarımsal destek ödemeleri üzerinden tevkif edilerek tahsil edilen gelir vergisi çiftçilerin düzeltme zamanaşımı süresi içerisinde vergi dairesine başvurmaları ve dava açmamaları, açılmış davalardan vazgeçmeleri halinde hesaplanacak faizi ile birlikte iade edilecektir. </a:t>
            </a:r>
            <a:endParaRPr lang="tr-TR" sz="2400" b="1" dirty="0" smtClean="0">
              <a:solidFill>
                <a:schemeClr val="tx1"/>
              </a:solidFill>
              <a:latin typeface="Arial" panose="020B0604020202020204" pitchFamily="34" charset="0"/>
              <a:cs typeface="Arial" panose="020B0604020202020204" pitchFamily="34" charset="0"/>
            </a:endParaRPr>
          </a:p>
          <a:p>
            <a:pPr>
              <a:lnSpc>
                <a:spcPct val="110000"/>
              </a:lnSpc>
            </a:pPr>
            <a:r>
              <a:rPr lang="tr-TR" sz="2400" b="1" dirty="0" smtClean="0">
                <a:solidFill>
                  <a:srgbClr val="FF0000"/>
                </a:solidFill>
                <a:latin typeface="Arial" panose="020B0604020202020204" pitchFamily="34" charset="0"/>
                <a:cs typeface="Arial" panose="020B0604020202020204" pitchFamily="34" charset="0"/>
              </a:rPr>
              <a:t>DANIŞTAY KARARLARINA UYGUN DÜZENLEME YAPILDI</a:t>
            </a:r>
            <a:endParaRPr lang="tr-TR" sz="2400" b="1" dirty="0">
              <a:solidFill>
                <a:srgbClr val="FF0000"/>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28</a:t>
            </a:fld>
            <a:endParaRPr lang="tr-TR"/>
          </a:p>
        </p:txBody>
      </p:sp>
    </p:spTree>
    <p:extLst>
      <p:ext uri="{BB962C8B-B14F-4D97-AF65-F5344CB8AC3E}">
        <p14:creationId xmlns:p14="http://schemas.microsoft.com/office/powerpoint/2010/main" val="2212048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chemeClr val="tx1"/>
                </a:solidFill>
                <a:latin typeface="Arial" panose="020B0604020202020204" pitchFamily="34" charset="0"/>
                <a:cs typeface="Arial" panose="020B0604020202020204" pitchFamily="34" charset="0"/>
              </a:rPr>
              <a:t>GVK ile İlgili Düzenlemeler</a:t>
            </a:r>
            <a:endParaRPr lang="tr-TR" sz="3600" b="1" dirty="0">
              <a:solidFill>
                <a:schemeClr val="tx1"/>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spcBef>
                <a:spcPts val="1200"/>
              </a:spcBef>
              <a:buClr>
                <a:srgbClr val="00B0F0"/>
              </a:buClr>
            </a:pPr>
            <a:r>
              <a:rPr lang="tr-TR" sz="2800" b="1" u="sng" dirty="0" smtClean="0">
                <a:solidFill>
                  <a:schemeClr val="accent5">
                    <a:lumMod val="50000"/>
                  </a:schemeClr>
                </a:solidFill>
                <a:latin typeface="Arial" panose="020B0604020202020204" pitchFamily="34" charset="0"/>
                <a:cs typeface="Arial" panose="020B0604020202020204" pitchFamily="34" charset="0"/>
              </a:rPr>
              <a:t>4. Geçici </a:t>
            </a:r>
            <a:r>
              <a:rPr lang="tr-TR" sz="2800" b="1" u="sng" dirty="0">
                <a:solidFill>
                  <a:schemeClr val="accent5">
                    <a:lumMod val="50000"/>
                  </a:schemeClr>
                </a:solidFill>
                <a:latin typeface="Arial" panose="020B0604020202020204" pitchFamily="34" charset="0"/>
                <a:cs typeface="Arial" panose="020B0604020202020204" pitchFamily="34" charset="0"/>
              </a:rPr>
              <a:t>Vergi </a:t>
            </a:r>
            <a:r>
              <a:rPr lang="tr-TR" sz="2800" b="1" u="sng" dirty="0" smtClean="0">
                <a:solidFill>
                  <a:schemeClr val="accent5">
                    <a:lumMod val="50000"/>
                  </a:schemeClr>
                </a:solidFill>
                <a:latin typeface="Arial" panose="020B0604020202020204" pitchFamily="34" charset="0"/>
                <a:cs typeface="Arial" panose="020B0604020202020204" pitchFamily="34" charset="0"/>
              </a:rPr>
              <a:t>Dönemi Kaldırılmıştır</a:t>
            </a:r>
            <a:endParaRPr lang="tr-TR" sz="2800" b="1" u="sng" dirty="0">
              <a:solidFill>
                <a:schemeClr val="accent5">
                  <a:lumMod val="50000"/>
                </a:schemeClr>
              </a:solidFill>
              <a:latin typeface="Arial" panose="020B0604020202020204" pitchFamily="34" charset="0"/>
              <a:cs typeface="Arial" panose="020B0604020202020204" pitchFamily="34" charset="0"/>
            </a:endParaRPr>
          </a:p>
          <a:p>
            <a:r>
              <a:rPr lang="tr-TR" sz="2400" b="1" dirty="0" smtClean="0">
                <a:solidFill>
                  <a:schemeClr val="tx1"/>
                </a:solidFill>
                <a:latin typeface="Arial" panose="020B0604020202020204" pitchFamily="34" charset="0"/>
                <a:cs typeface="Arial" panose="020B0604020202020204" pitchFamily="34" charset="0"/>
              </a:rPr>
              <a:t>Geçici vergi </a:t>
            </a:r>
            <a:r>
              <a:rPr lang="tr-TR" sz="2400" b="1" dirty="0">
                <a:solidFill>
                  <a:schemeClr val="tx1"/>
                </a:solidFill>
                <a:latin typeface="Arial" panose="020B0604020202020204" pitchFamily="34" charset="0"/>
                <a:cs typeface="Arial" panose="020B0604020202020204" pitchFamily="34" charset="0"/>
              </a:rPr>
              <a:t>dönemleri; 01.01.2022 tarihinden itibaren üç dönem (Ocak-Mart, Nisan-Haziran, Temmuz-Eylül) </a:t>
            </a:r>
            <a:r>
              <a:rPr lang="tr-TR" sz="2400" b="1" dirty="0" smtClean="0">
                <a:solidFill>
                  <a:schemeClr val="tx1"/>
                </a:solidFill>
                <a:latin typeface="Arial" panose="020B0604020202020204" pitchFamily="34" charset="0"/>
                <a:cs typeface="Arial" panose="020B0604020202020204" pitchFamily="34" charset="0"/>
              </a:rPr>
              <a:t>olarak uygulanacaktır</a:t>
            </a:r>
            <a:r>
              <a:rPr lang="tr-TR" sz="2400" b="1" dirty="0">
                <a:solidFill>
                  <a:schemeClr val="tx1"/>
                </a:solidFill>
                <a:latin typeface="Arial" panose="020B0604020202020204" pitchFamily="34" charset="0"/>
                <a:cs typeface="Arial" panose="020B0604020202020204" pitchFamily="34" charset="0"/>
              </a:rPr>
              <a:t>.</a:t>
            </a:r>
          </a:p>
          <a:p>
            <a:r>
              <a:rPr lang="tr-TR" sz="2400" b="1" dirty="0" smtClean="0">
                <a:solidFill>
                  <a:schemeClr val="tx1"/>
                </a:solidFill>
                <a:latin typeface="Arial" panose="020B0604020202020204" pitchFamily="34" charset="0"/>
                <a:cs typeface="Arial" panose="020B0604020202020204" pitchFamily="34" charset="0"/>
              </a:rPr>
              <a:t>Hesap döneminin </a:t>
            </a:r>
            <a:r>
              <a:rPr lang="tr-TR" sz="2400" b="1" dirty="0">
                <a:solidFill>
                  <a:schemeClr val="tx1"/>
                </a:solidFill>
                <a:latin typeface="Arial" panose="020B0604020202020204" pitchFamily="34" charset="0"/>
                <a:cs typeface="Arial" panose="020B0604020202020204" pitchFamily="34" charset="0"/>
              </a:rPr>
              <a:t>son üç aylık dönemi </a:t>
            </a:r>
            <a:r>
              <a:rPr lang="tr-TR" sz="2400" b="1" dirty="0" smtClean="0">
                <a:solidFill>
                  <a:schemeClr val="tx1"/>
                </a:solidFill>
                <a:latin typeface="Arial" panose="020B0604020202020204" pitchFamily="34" charset="0"/>
                <a:cs typeface="Arial" panose="020B0604020202020204" pitchFamily="34" charset="0"/>
              </a:rPr>
              <a:t>için geçici </a:t>
            </a:r>
            <a:r>
              <a:rPr lang="tr-TR" sz="2400" b="1" dirty="0">
                <a:solidFill>
                  <a:schemeClr val="tx1"/>
                </a:solidFill>
                <a:latin typeface="Arial" panose="020B0604020202020204" pitchFamily="34" charset="0"/>
                <a:cs typeface="Arial" panose="020B0604020202020204" pitchFamily="34" charset="0"/>
              </a:rPr>
              <a:t>vergi </a:t>
            </a:r>
            <a:r>
              <a:rPr lang="tr-TR" sz="2400" b="1" dirty="0" smtClean="0">
                <a:solidFill>
                  <a:schemeClr val="tx1"/>
                </a:solidFill>
                <a:latin typeface="Arial" panose="020B0604020202020204" pitchFamily="34" charset="0"/>
                <a:cs typeface="Arial" panose="020B0604020202020204" pitchFamily="34" charset="0"/>
              </a:rPr>
              <a:t>beyannamesi verilmeyecektir.</a:t>
            </a:r>
            <a:endParaRPr lang="tr-TR" sz="2400" b="1" dirty="0">
              <a:solidFill>
                <a:schemeClr val="tx1"/>
              </a:solidFill>
              <a:latin typeface="Arial" panose="020B0604020202020204" pitchFamily="34" charset="0"/>
              <a:cs typeface="Arial" panose="020B0604020202020204" pitchFamily="34" charset="0"/>
            </a:endParaRPr>
          </a:p>
          <a:p>
            <a:r>
              <a:rPr lang="tr-TR" sz="2400" b="1" dirty="0" smtClean="0">
                <a:solidFill>
                  <a:schemeClr val="tx1"/>
                </a:solidFill>
                <a:latin typeface="Arial" panose="020B0604020202020204" pitchFamily="34" charset="0"/>
                <a:cs typeface="Arial" panose="020B0604020202020204" pitchFamily="34" charset="0"/>
              </a:rPr>
              <a:t>Bu değişiklik </a:t>
            </a:r>
            <a:r>
              <a:rPr lang="tr-TR" sz="2400" b="1" dirty="0">
                <a:solidFill>
                  <a:schemeClr val="tx1"/>
                </a:solidFill>
                <a:latin typeface="Arial" panose="020B0604020202020204" pitchFamily="34" charset="0"/>
                <a:cs typeface="Arial" panose="020B0604020202020204" pitchFamily="34" charset="0"/>
              </a:rPr>
              <a:t>2022 yılı vergilendirme dönemine ilişkin verilecek beyannamelerden itibaren </a:t>
            </a:r>
            <a:r>
              <a:rPr lang="tr-TR" sz="2400" b="1" dirty="0" smtClean="0">
                <a:solidFill>
                  <a:schemeClr val="tx1"/>
                </a:solidFill>
                <a:latin typeface="Arial" panose="020B0604020202020204" pitchFamily="34" charset="0"/>
                <a:cs typeface="Arial" panose="020B0604020202020204" pitchFamily="34" charset="0"/>
              </a:rPr>
              <a:t>uygulanacaktır.</a:t>
            </a:r>
          </a:p>
          <a:p>
            <a:r>
              <a:rPr lang="tr-TR" sz="2400" b="1" dirty="0" smtClean="0">
                <a:solidFill>
                  <a:schemeClr val="tx1"/>
                </a:solidFill>
                <a:latin typeface="Arial" panose="020B0604020202020204" pitchFamily="34" charset="0"/>
                <a:cs typeface="Arial" panose="020B0604020202020204" pitchFamily="34" charset="0"/>
              </a:rPr>
              <a:t>Dolayısıyla</a:t>
            </a:r>
            <a:r>
              <a:rPr lang="tr-TR" sz="2400" b="1" dirty="0">
                <a:solidFill>
                  <a:schemeClr val="tx1"/>
                </a:solidFill>
                <a:latin typeface="Arial" panose="020B0604020202020204" pitchFamily="34" charset="0"/>
                <a:cs typeface="Arial" panose="020B0604020202020204" pitchFamily="34" charset="0"/>
              </a:rPr>
              <a:t> 2021 yılında verilecek beyannameler açısından bir değişiklik söz konusu </a:t>
            </a:r>
            <a:r>
              <a:rPr lang="tr-TR" sz="2400" b="1" dirty="0" smtClean="0">
                <a:solidFill>
                  <a:schemeClr val="tx1"/>
                </a:solidFill>
                <a:latin typeface="Arial" panose="020B0604020202020204" pitchFamily="34" charset="0"/>
                <a:cs typeface="Arial" panose="020B0604020202020204" pitchFamily="34" charset="0"/>
              </a:rPr>
              <a:t>değildir.</a:t>
            </a:r>
          </a:p>
          <a:p>
            <a:r>
              <a:rPr lang="tr-TR" sz="2400" b="1" dirty="0" smtClean="0">
                <a:solidFill>
                  <a:schemeClr val="tx1"/>
                </a:solidFill>
                <a:latin typeface="Arial" panose="020B0604020202020204" pitchFamily="34" charset="0"/>
                <a:cs typeface="Arial" panose="020B0604020202020204" pitchFamily="34" charset="0"/>
              </a:rPr>
              <a:t>Kanundaki 6 aylık süreler, gerçek duruma uygun olarak 3 aylık şeklinde düzenlenmiştir.</a:t>
            </a:r>
            <a:endParaRPr lang="tr-TR" sz="24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29</a:t>
            </a:fld>
            <a:endParaRPr lang="tr-TR"/>
          </a:p>
        </p:txBody>
      </p:sp>
    </p:spTree>
    <p:extLst>
      <p:ext uri="{BB962C8B-B14F-4D97-AF65-F5344CB8AC3E}">
        <p14:creationId xmlns:p14="http://schemas.microsoft.com/office/powerpoint/2010/main" val="372534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lnSpc>
                <a:spcPct val="120000"/>
              </a:lnSpc>
              <a:spcBef>
                <a:spcPts val="1200"/>
              </a:spcBef>
              <a:buClr>
                <a:srgbClr val="00B0F0"/>
              </a:buClr>
            </a:pPr>
            <a:r>
              <a:rPr lang="tr-TR" sz="2800" b="1" u="sng" dirty="0" smtClean="0">
                <a:solidFill>
                  <a:schemeClr val="accent5">
                    <a:lumMod val="50000"/>
                  </a:schemeClr>
                </a:solidFill>
                <a:latin typeface="Arial" panose="020B0604020202020204" pitchFamily="34" charset="0"/>
                <a:cs typeface="Arial" panose="020B0604020202020204" pitchFamily="34" charset="0"/>
              </a:rPr>
              <a:t>Elektronik </a:t>
            </a:r>
            <a:r>
              <a:rPr lang="tr-TR" sz="2800" b="1" u="sng" dirty="0">
                <a:solidFill>
                  <a:schemeClr val="accent5">
                    <a:lumMod val="50000"/>
                  </a:schemeClr>
                </a:solidFill>
                <a:latin typeface="Arial" panose="020B0604020202020204" pitchFamily="34" charset="0"/>
                <a:cs typeface="Arial" panose="020B0604020202020204" pitchFamily="34" charset="0"/>
              </a:rPr>
              <a:t>Ortamda Vergi Dairesinin </a:t>
            </a:r>
            <a:r>
              <a:rPr lang="tr-TR" sz="2800" b="1" u="sng" dirty="0" smtClean="0">
                <a:solidFill>
                  <a:schemeClr val="accent5">
                    <a:lumMod val="50000"/>
                  </a:schemeClr>
                </a:solidFill>
                <a:latin typeface="Arial" panose="020B0604020202020204" pitchFamily="34" charset="0"/>
                <a:cs typeface="Arial" panose="020B0604020202020204" pitchFamily="34" charset="0"/>
              </a:rPr>
              <a:t>Kurulması</a:t>
            </a:r>
            <a:endParaRPr lang="tr-TR" sz="2800" b="1" u="sng" dirty="0">
              <a:solidFill>
                <a:schemeClr val="accent5">
                  <a:lumMod val="50000"/>
                </a:schemeClr>
              </a:solidFill>
              <a:latin typeface="Arial" panose="020B0604020202020204" pitchFamily="34" charset="0"/>
              <a:cs typeface="Arial" panose="020B0604020202020204" pitchFamily="34" charset="0"/>
            </a:endParaRPr>
          </a:p>
          <a:p>
            <a:pPr>
              <a:lnSpc>
                <a:spcPct val="120000"/>
              </a:lnSpc>
            </a:pPr>
            <a:r>
              <a:rPr lang="tr-TR" sz="2200" b="1" dirty="0" err="1" smtClean="0">
                <a:solidFill>
                  <a:schemeClr val="tx1"/>
                </a:solidFill>
                <a:latin typeface="Arial" panose="020B0604020202020204" pitchFamily="34" charset="0"/>
                <a:cs typeface="Arial" panose="020B0604020202020204" pitchFamily="34" charset="0"/>
              </a:rPr>
              <a:t>VUK’un</a:t>
            </a:r>
            <a:r>
              <a:rPr lang="tr-TR" sz="2200" b="1" dirty="0" smtClean="0">
                <a:solidFill>
                  <a:schemeClr val="tx1"/>
                </a:solidFill>
                <a:latin typeface="Arial" panose="020B0604020202020204" pitchFamily="34" charset="0"/>
                <a:cs typeface="Arial" panose="020B0604020202020204" pitchFamily="34" charset="0"/>
              </a:rPr>
              <a:t> </a:t>
            </a:r>
            <a:r>
              <a:rPr lang="tr-TR" sz="2200" b="1" dirty="0">
                <a:solidFill>
                  <a:schemeClr val="tx1"/>
                </a:solidFill>
                <a:latin typeface="Arial" panose="020B0604020202020204" pitchFamily="34" charset="0"/>
                <a:cs typeface="Arial" panose="020B0604020202020204" pitchFamily="34" charset="0"/>
              </a:rPr>
              <a:t>4 üncü </a:t>
            </a:r>
            <a:r>
              <a:rPr lang="tr-TR" sz="2200" b="1" dirty="0" smtClean="0">
                <a:solidFill>
                  <a:schemeClr val="tx1"/>
                </a:solidFill>
                <a:latin typeface="Arial" panose="020B0604020202020204" pitchFamily="34" charset="0"/>
                <a:cs typeface="Arial" panose="020B0604020202020204" pitchFamily="34" charset="0"/>
              </a:rPr>
              <a:t>maddesinde yapılan değişiklikle</a:t>
            </a:r>
            <a:r>
              <a:rPr lang="tr-TR" sz="2200" b="1" dirty="0">
                <a:solidFill>
                  <a:schemeClr val="tx1"/>
                </a:solidFill>
                <a:latin typeface="Arial" panose="020B0604020202020204" pitchFamily="34" charset="0"/>
                <a:cs typeface="Arial" panose="020B0604020202020204" pitchFamily="34" charset="0"/>
              </a:rPr>
              <a:t>, fiziki ortamdan bağımsız olarak </a:t>
            </a:r>
            <a:r>
              <a:rPr lang="tr-TR" sz="2200" b="1" dirty="0">
                <a:solidFill>
                  <a:srgbClr val="FF0000"/>
                </a:solidFill>
                <a:latin typeface="Arial" panose="020B0604020202020204" pitchFamily="34" charset="0"/>
                <a:cs typeface="Arial" panose="020B0604020202020204" pitchFamily="34" charset="0"/>
              </a:rPr>
              <a:t>elektronik ortamda vergi dairesinin kurulması</a:t>
            </a:r>
            <a:r>
              <a:rPr lang="tr-TR" sz="2200" b="1" dirty="0">
                <a:solidFill>
                  <a:schemeClr val="tx1"/>
                </a:solidFill>
                <a:latin typeface="Arial" panose="020B0604020202020204" pitchFamily="34" charset="0"/>
                <a:cs typeface="Arial" panose="020B0604020202020204" pitchFamily="34" charset="0"/>
              </a:rPr>
              <a:t>, vergi dairelerinin diğer vergi dairelerinin şubesi olarak belirlenmesi suretiyle mükelleflere hızlı ve etkin hizmet verilebilmesinin sağlanması, vergi dairesince yapılan işlemlerin elektronik ortamda kurulan vergi daireleri tarafından da yerine getirilmesini temin edecek düzenlemeler yapma konusunda Hazine ve Maliye Bakanlığına yetki </a:t>
            </a:r>
            <a:r>
              <a:rPr lang="tr-TR" sz="2200" b="1" dirty="0" smtClean="0">
                <a:solidFill>
                  <a:schemeClr val="tx1"/>
                </a:solidFill>
                <a:latin typeface="Arial" panose="020B0604020202020204" pitchFamily="34" charset="0"/>
                <a:cs typeface="Arial" panose="020B0604020202020204" pitchFamily="34" charset="0"/>
              </a:rPr>
              <a:t>verilmiştir.</a:t>
            </a:r>
            <a:endParaRPr lang="tr-TR" sz="2200" b="1" dirty="0">
              <a:solidFill>
                <a:schemeClr val="tx1"/>
              </a:solidFill>
              <a:latin typeface="Arial" panose="020B0604020202020204" pitchFamily="34" charset="0"/>
              <a:cs typeface="Arial" panose="020B0604020202020204" pitchFamily="34" charset="0"/>
            </a:endParaRPr>
          </a:p>
          <a:p>
            <a:pPr>
              <a:lnSpc>
                <a:spcPct val="120000"/>
              </a:lnSpc>
            </a:pPr>
            <a:r>
              <a:rPr lang="tr-TR" sz="2200" b="1" dirty="0" smtClean="0">
                <a:solidFill>
                  <a:srgbClr val="FF0000"/>
                </a:solidFill>
                <a:latin typeface="Arial" panose="020B0604020202020204" pitchFamily="34" charset="0"/>
                <a:cs typeface="Arial" panose="020B0604020202020204" pitchFamily="34" charset="0"/>
              </a:rPr>
              <a:t>TÜRKİYE VERGİ DAİRESİ !!!</a:t>
            </a:r>
            <a:endParaRPr lang="tr-TR" sz="2200" b="1" dirty="0">
              <a:solidFill>
                <a:srgbClr val="FF0000"/>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3</a:t>
            </a:fld>
            <a:endParaRPr lang="tr-TR"/>
          </a:p>
        </p:txBody>
      </p:sp>
    </p:spTree>
    <p:extLst>
      <p:ext uri="{BB962C8B-B14F-4D97-AF65-F5344CB8AC3E}">
        <p14:creationId xmlns:p14="http://schemas.microsoft.com/office/powerpoint/2010/main" val="4089121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chemeClr val="tx1"/>
                </a:solidFill>
                <a:latin typeface="Arial" panose="020B0604020202020204" pitchFamily="34" charset="0"/>
                <a:cs typeface="Arial" panose="020B0604020202020204" pitchFamily="34" charset="0"/>
              </a:rPr>
              <a:t>GVK ile İlgili Düzenlemeler</a:t>
            </a:r>
            <a:endParaRPr lang="tr-TR" sz="3600" b="1" dirty="0">
              <a:solidFill>
                <a:schemeClr val="tx1"/>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fontScale="92500" lnSpcReduction="20000"/>
          </a:bodyPr>
          <a:lstStyle/>
          <a:p>
            <a:pPr>
              <a:spcBef>
                <a:spcPts val="1200"/>
              </a:spcBef>
              <a:buClr>
                <a:srgbClr val="00B0F0"/>
              </a:buClr>
            </a:pPr>
            <a:r>
              <a:rPr lang="tr-TR" sz="2800" b="1" u="sng" dirty="0">
                <a:solidFill>
                  <a:schemeClr val="accent5">
                    <a:lumMod val="50000"/>
                  </a:schemeClr>
                </a:solidFill>
                <a:latin typeface="Arial" panose="020B0604020202020204" pitchFamily="34" charset="0"/>
                <a:cs typeface="Arial" panose="020B0604020202020204" pitchFamily="34" charset="0"/>
              </a:rPr>
              <a:t>Vergiye Uyumlu Mükelleflere Vergi </a:t>
            </a:r>
            <a:r>
              <a:rPr lang="tr-TR" sz="2800" b="1" u="sng" dirty="0" smtClean="0">
                <a:solidFill>
                  <a:schemeClr val="accent5">
                    <a:lumMod val="50000"/>
                  </a:schemeClr>
                </a:solidFill>
                <a:latin typeface="Arial" panose="020B0604020202020204" pitchFamily="34" charset="0"/>
                <a:cs typeface="Arial" panose="020B0604020202020204" pitchFamily="34" charset="0"/>
              </a:rPr>
              <a:t>İndirimi İçin Kolaylık</a:t>
            </a:r>
            <a:endParaRPr lang="tr-TR" sz="2800" b="1" u="sng" dirty="0">
              <a:solidFill>
                <a:schemeClr val="accent5">
                  <a:lumMod val="50000"/>
                </a:schemeClr>
              </a:solidFill>
              <a:latin typeface="Arial" panose="020B0604020202020204" pitchFamily="34" charset="0"/>
              <a:cs typeface="Arial" panose="020B0604020202020204" pitchFamily="34" charset="0"/>
            </a:endParaRPr>
          </a:p>
          <a:p>
            <a:r>
              <a:rPr lang="tr-TR" sz="2200" b="1" dirty="0">
                <a:solidFill>
                  <a:schemeClr val="tx1"/>
                </a:solidFill>
                <a:latin typeface="Arial" panose="020B0604020202020204" pitchFamily="34" charset="0"/>
                <a:cs typeface="Arial" panose="020B0604020202020204" pitchFamily="34" charset="0"/>
              </a:rPr>
              <a:t>Vergi indiriminden </a:t>
            </a:r>
            <a:r>
              <a:rPr lang="tr-TR" sz="2200" b="1" dirty="0" smtClean="0">
                <a:solidFill>
                  <a:schemeClr val="tx1"/>
                </a:solidFill>
                <a:latin typeface="Arial" panose="020B0604020202020204" pitchFamily="34" charset="0"/>
                <a:cs typeface="Arial" panose="020B0604020202020204" pitchFamily="34" charset="0"/>
              </a:rPr>
              <a:t>yararlanmak için indirimin </a:t>
            </a:r>
            <a:r>
              <a:rPr lang="tr-TR" sz="2200" b="1" dirty="0">
                <a:solidFill>
                  <a:schemeClr val="tx1"/>
                </a:solidFill>
                <a:latin typeface="Arial" panose="020B0604020202020204" pitchFamily="34" charset="0"/>
                <a:cs typeface="Arial" panose="020B0604020202020204" pitchFamily="34" charset="0"/>
              </a:rPr>
              <a:t>hesaplanacağı beyannamenin ait olduğu yıl ile önceki iki yılda tarhiyat yapılmamış olması koşulu, </a:t>
            </a:r>
            <a:r>
              <a:rPr lang="tr-TR" sz="2200" b="1" dirty="0">
                <a:solidFill>
                  <a:srgbClr val="FF0000"/>
                </a:solidFill>
                <a:latin typeface="Arial" panose="020B0604020202020204" pitchFamily="34" charset="0"/>
                <a:cs typeface="Arial" panose="020B0604020202020204" pitchFamily="34" charset="0"/>
              </a:rPr>
              <a:t>yapılan tarhiyatın kesinleşmesine </a:t>
            </a:r>
            <a:r>
              <a:rPr lang="tr-TR" sz="2200" b="1" dirty="0" smtClean="0">
                <a:solidFill>
                  <a:schemeClr val="tx1"/>
                </a:solidFill>
                <a:latin typeface="Arial" panose="020B0604020202020204" pitchFamily="34" charset="0"/>
                <a:cs typeface="Arial" panose="020B0604020202020204" pitchFamily="34" charset="0"/>
              </a:rPr>
              <a:t>bağlanmıştır.</a:t>
            </a:r>
            <a:endParaRPr lang="tr-TR" sz="2200" b="1" dirty="0">
              <a:solidFill>
                <a:schemeClr val="tx1"/>
              </a:solidFill>
              <a:latin typeface="Arial" panose="020B0604020202020204" pitchFamily="34" charset="0"/>
              <a:cs typeface="Arial" panose="020B0604020202020204" pitchFamily="34" charset="0"/>
            </a:endParaRPr>
          </a:p>
          <a:p>
            <a:r>
              <a:rPr lang="tr-TR" sz="2200" b="1" dirty="0">
                <a:solidFill>
                  <a:schemeClr val="tx1"/>
                </a:solidFill>
                <a:latin typeface="Arial" panose="020B0604020202020204" pitchFamily="34" charset="0"/>
                <a:cs typeface="Arial" panose="020B0604020202020204" pitchFamily="34" charset="0"/>
              </a:rPr>
              <a:t>Vergi indiriminin hesaplanacağı beyannamenin ait olduğu yıl ile önceki iki yılda kesinleşen tarhiyatın indirim sınırının %1’inden az olması durumunda indirim </a:t>
            </a:r>
            <a:r>
              <a:rPr lang="tr-TR" sz="2200" b="1" dirty="0" smtClean="0">
                <a:solidFill>
                  <a:schemeClr val="tx1"/>
                </a:solidFill>
                <a:latin typeface="Arial" panose="020B0604020202020204" pitchFamily="34" charset="0"/>
                <a:cs typeface="Arial" panose="020B0604020202020204" pitchFamily="34" charset="0"/>
              </a:rPr>
              <a:t>koşulları </a:t>
            </a:r>
            <a:r>
              <a:rPr lang="tr-TR" sz="2200" b="1" dirty="0">
                <a:solidFill>
                  <a:schemeClr val="tx1"/>
                </a:solidFill>
                <a:latin typeface="Arial" panose="020B0604020202020204" pitchFamily="34" charset="0"/>
                <a:cs typeface="Arial" panose="020B0604020202020204" pitchFamily="34" charset="0"/>
              </a:rPr>
              <a:t>ihlal edilmemiş </a:t>
            </a:r>
            <a:r>
              <a:rPr lang="tr-TR" sz="2200" b="1" dirty="0" smtClean="0">
                <a:solidFill>
                  <a:schemeClr val="tx1"/>
                </a:solidFill>
                <a:latin typeface="Arial" panose="020B0604020202020204" pitchFamily="34" charset="0"/>
                <a:cs typeface="Arial" panose="020B0604020202020204" pitchFamily="34" charset="0"/>
              </a:rPr>
              <a:t>sayılır. </a:t>
            </a:r>
            <a:endParaRPr lang="tr-TR" sz="2200" b="1" dirty="0">
              <a:solidFill>
                <a:schemeClr val="tx1"/>
              </a:solidFill>
              <a:latin typeface="Arial" panose="020B0604020202020204" pitchFamily="34" charset="0"/>
              <a:cs typeface="Arial" panose="020B0604020202020204" pitchFamily="34" charset="0"/>
            </a:endParaRPr>
          </a:p>
          <a:p>
            <a:r>
              <a:rPr lang="tr-TR" sz="2200" b="1" dirty="0">
                <a:solidFill>
                  <a:srgbClr val="FF0000"/>
                </a:solidFill>
                <a:latin typeface="Arial" panose="020B0604020202020204" pitchFamily="34" charset="0"/>
                <a:cs typeface="Arial" panose="020B0604020202020204" pitchFamily="34" charset="0"/>
              </a:rPr>
              <a:t>Vergi indirim sınırı </a:t>
            </a:r>
            <a:r>
              <a:rPr lang="tr-TR" sz="2200" b="1" dirty="0" smtClean="0">
                <a:solidFill>
                  <a:srgbClr val="FF0000"/>
                </a:solidFill>
                <a:latin typeface="Arial" panose="020B0604020202020204" pitchFamily="34" charset="0"/>
                <a:cs typeface="Arial" panose="020B0604020202020204" pitchFamily="34" charset="0"/>
              </a:rPr>
              <a:t>2022 </a:t>
            </a:r>
            <a:r>
              <a:rPr lang="tr-TR" sz="2200" b="1" dirty="0">
                <a:solidFill>
                  <a:srgbClr val="FF0000"/>
                </a:solidFill>
                <a:latin typeface="Arial" panose="020B0604020202020204" pitchFamily="34" charset="0"/>
                <a:cs typeface="Arial" panose="020B0604020202020204" pitchFamily="34" charset="0"/>
              </a:rPr>
              <a:t>yılında verilecek beyannameler için </a:t>
            </a:r>
            <a:r>
              <a:rPr lang="tr-TR" sz="2200" b="1" dirty="0" smtClean="0">
                <a:solidFill>
                  <a:srgbClr val="FF0000"/>
                </a:solidFill>
                <a:latin typeface="Arial" panose="020B0604020202020204" pitchFamily="34" charset="0"/>
                <a:cs typeface="Arial" panose="020B0604020202020204" pitchFamily="34" charset="0"/>
              </a:rPr>
              <a:t>2.000.000 TL olursa, 2019, 2020 ve 2021 yılları için </a:t>
            </a:r>
            <a:r>
              <a:rPr lang="tr-TR" sz="2200" b="1" dirty="0">
                <a:solidFill>
                  <a:srgbClr val="FF0000"/>
                </a:solidFill>
                <a:latin typeface="Arial" panose="020B0604020202020204" pitchFamily="34" charset="0"/>
                <a:cs typeface="Arial" panose="020B0604020202020204" pitchFamily="34" charset="0"/>
              </a:rPr>
              <a:t>yapılacak 20.000 TL’ye kadar tarhiyatlar indirim şartını ihlal etmiş </a:t>
            </a:r>
            <a:r>
              <a:rPr lang="tr-TR" sz="2200" b="1" dirty="0" smtClean="0">
                <a:solidFill>
                  <a:srgbClr val="FF0000"/>
                </a:solidFill>
                <a:latin typeface="Arial" panose="020B0604020202020204" pitchFamily="34" charset="0"/>
                <a:cs typeface="Arial" panose="020B0604020202020204" pitchFamily="34" charset="0"/>
              </a:rPr>
              <a:t>sayılmayacaktır.</a:t>
            </a:r>
            <a:endParaRPr lang="tr-TR" sz="2200" b="1" dirty="0">
              <a:solidFill>
                <a:srgbClr val="FF0000"/>
              </a:solidFill>
              <a:latin typeface="Arial" panose="020B0604020202020204" pitchFamily="34" charset="0"/>
              <a:cs typeface="Arial" panose="020B0604020202020204" pitchFamily="34" charset="0"/>
            </a:endParaRPr>
          </a:p>
          <a:p>
            <a:r>
              <a:rPr lang="tr-TR" sz="2200" b="1" dirty="0">
                <a:solidFill>
                  <a:schemeClr val="tx1"/>
                </a:solidFill>
                <a:latin typeface="Arial" panose="020B0604020202020204" pitchFamily="34" charset="0"/>
                <a:cs typeface="Arial" panose="020B0604020202020204" pitchFamily="34" charset="0"/>
              </a:rPr>
              <a:t>Vergi </a:t>
            </a:r>
            <a:r>
              <a:rPr lang="tr-TR" sz="2200" b="1" dirty="0" smtClean="0">
                <a:solidFill>
                  <a:schemeClr val="tx1"/>
                </a:solidFill>
                <a:latin typeface="Arial" panose="020B0604020202020204" pitchFamily="34" charset="0"/>
                <a:cs typeface="Arial" panose="020B0604020202020204" pitchFamily="34" charset="0"/>
              </a:rPr>
              <a:t>indirimi şartlarını taşımadığı </a:t>
            </a:r>
            <a:r>
              <a:rPr lang="tr-TR" sz="2200" b="1" dirty="0">
                <a:solidFill>
                  <a:schemeClr val="tx1"/>
                </a:solidFill>
                <a:latin typeface="Arial" panose="020B0604020202020204" pitchFamily="34" charset="0"/>
                <a:cs typeface="Arial" panose="020B0604020202020204" pitchFamily="34" charset="0"/>
              </a:rPr>
              <a:t>sonradan </a:t>
            </a:r>
            <a:r>
              <a:rPr lang="tr-TR" sz="2200" b="1" dirty="0" smtClean="0">
                <a:solidFill>
                  <a:schemeClr val="tx1"/>
                </a:solidFill>
                <a:latin typeface="Arial" panose="020B0604020202020204" pitchFamily="34" charset="0"/>
                <a:cs typeface="Arial" panose="020B0604020202020204" pitchFamily="34" charset="0"/>
              </a:rPr>
              <a:t>tespit edilen mükellefler tarafından indirim </a:t>
            </a:r>
            <a:r>
              <a:rPr lang="tr-TR" sz="2200" b="1" dirty="0">
                <a:solidFill>
                  <a:schemeClr val="tx1"/>
                </a:solidFill>
                <a:latin typeface="Arial" panose="020B0604020202020204" pitchFamily="34" charset="0"/>
                <a:cs typeface="Arial" panose="020B0604020202020204" pitchFamily="34" charset="0"/>
              </a:rPr>
              <a:t>uygulaması dolayısıyla ödenmeyen vergiler, vergi </a:t>
            </a:r>
            <a:r>
              <a:rPr lang="tr-TR" sz="2200" b="1" dirty="0" err="1">
                <a:solidFill>
                  <a:schemeClr val="tx1"/>
                </a:solidFill>
                <a:latin typeface="Arial" panose="020B0604020202020204" pitchFamily="34" charset="0"/>
                <a:cs typeface="Arial" panose="020B0604020202020204" pitchFamily="34" charset="0"/>
              </a:rPr>
              <a:t>ziyaı</a:t>
            </a:r>
            <a:r>
              <a:rPr lang="tr-TR" sz="2200" b="1" dirty="0">
                <a:solidFill>
                  <a:schemeClr val="tx1"/>
                </a:solidFill>
                <a:latin typeface="Arial" panose="020B0604020202020204" pitchFamily="34" charset="0"/>
                <a:cs typeface="Arial" panose="020B0604020202020204" pitchFamily="34" charset="0"/>
              </a:rPr>
              <a:t> cezası uygulanmaksızın tarh </a:t>
            </a:r>
            <a:r>
              <a:rPr lang="tr-TR" sz="2200" b="1" dirty="0" smtClean="0">
                <a:solidFill>
                  <a:schemeClr val="tx1"/>
                </a:solidFill>
                <a:latin typeface="Arial" panose="020B0604020202020204" pitchFamily="34" charset="0"/>
                <a:cs typeface="Arial" panose="020B0604020202020204" pitchFamily="34" charset="0"/>
              </a:rPr>
              <a:t>edilecektir. </a:t>
            </a:r>
            <a:endParaRPr lang="tr-TR" sz="2200" b="1" dirty="0">
              <a:solidFill>
                <a:schemeClr val="tx1"/>
              </a:solidFill>
              <a:latin typeface="Arial" panose="020B0604020202020204" pitchFamily="34" charset="0"/>
              <a:cs typeface="Arial" panose="020B0604020202020204" pitchFamily="34" charset="0"/>
            </a:endParaRPr>
          </a:p>
          <a:p>
            <a:r>
              <a:rPr lang="tr-TR" sz="2200" b="1" dirty="0" err="1">
                <a:solidFill>
                  <a:schemeClr val="tx1"/>
                </a:solidFill>
                <a:latin typeface="Arial" panose="020B0604020202020204" pitchFamily="34" charset="0"/>
                <a:cs typeface="Arial" panose="020B0604020202020204" pitchFamily="34" charset="0"/>
              </a:rPr>
              <a:t>İkmalen</a:t>
            </a:r>
            <a:r>
              <a:rPr lang="tr-TR" sz="2200" b="1" dirty="0">
                <a:solidFill>
                  <a:schemeClr val="tx1"/>
                </a:solidFill>
                <a:latin typeface="Arial" panose="020B0604020202020204" pitchFamily="34" charset="0"/>
                <a:cs typeface="Arial" panose="020B0604020202020204" pitchFamily="34" charset="0"/>
              </a:rPr>
              <a:t> veya </a:t>
            </a:r>
            <a:r>
              <a:rPr lang="tr-TR" sz="2200" b="1" dirty="0" err="1">
                <a:solidFill>
                  <a:schemeClr val="tx1"/>
                </a:solidFill>
                <a:latin typeface="Arial" panose="020B0604020202020204" pitchFamily="34" charset="0"/>
                <a:cs typeface="Arial" panose="020B0604020202020204" pitchFamily="34" charset="0"/>
              </a:rPr>
              <a:t>re’sen</a:t>
            </a:r>
            <a:r>
              <a:rPr lang="tr-TR" sz="2200" b="1" dirty="0">
                <a:solidFill>
                  <a:schemeClr val="tx1"/>
                </a:solidFill>
                <a:latin typeface="Arial" panose="020B0604020202020204" pitchFamily="34" charset="0"/>
                <a:cs typeface="Arial" panose="020B0604020202020204" pitchFamily="34" charset="0"/>
              </a:rPr>
              <a:t> yapılmış ve kesinleşmiş bir tarhiyat bulunmaması koşulu, maddede tanımlanan vergi beyannamelerindeki vergi türleri itibariyle </a:t>
            </a:r>
            <a:r>
              <a:rPr lang="tr-TR" sz="2200" b="1" dirty="0" smtClean="0">
                <a:solidFill>
                  <a:schemeClr val="tx1"/>
                </a:solidFill>
                <a:latin typeface="Arial" panose="020B0604020202020204" pitchFamily="34" charset="0"/>
                <a:cs typeface="Arial" panose="020B0604020202020204" pitchFamily="34" charset="0"/>
              </a:rPr>
              <a:t>sınırlandırılmıştır. Örneğin Damga Vergisi yönünden bir tarhiyat yapılsa dahi </a:t>
            </a:r>
            <a:r>
              <a:rPr lang="tr-TR" sz="2200" b="1" dirty="0">
                <a:solidFill>
                  <a:schemeClr val="tx1"/>
                </a:solidFill>
                <a:latin typeface="Arial" panose="020B0604020202020204" pitchFamily="34" charset="0"/>
                <a:cs typeface="Arial" panose="020B0604020202020204" pitchFamily="34" charset="0"/>
              </a:rPr>
              <a:t>indirim koşulları ihlal edilmemiş </a:t>
            </a:r>
            <a:r>
              <a:rPr lang="tr-TR" sz="2200" b="1" dirty="0" smtClean="0">
                <a:solidFill>
                  <a:schemeClr val="tx1"/>
                </a:solidFill>
                <a:latin typeface="Arial" panose="020B0604020202020204" pitchFamily="34" charset="0"/>
                <a:cs typeface="Arial" panose="020B0604020202020204" pitchFamily="34" charset="0"/>
              </a:rPr>
              <a:t>sayılacak.</a:t>
            </a:r>
            <a:endParaRPr lang="tr-TR" sz="22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30</a:t>
            </a:fld>
            <a:endParaRPr lang="tr-TR"/>
          </a:p>
        </p:txBody>
      </p:sp>
    </p:spTree>
    <p:extLst>
      <p:ext uri="{BB962C8B-B14F-4D97-AF65-F5344CB8AC3E}">
        <p14:creationId xmlns:p14="http://schemas.microsoft.com/office/powerpoint/2010/main" val="36564921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chemeClr val="tx1"/>
                </a:solidFill>
                <a:latin typeface="Arial" panose="020B0604020202020204" pitchFamily="34" charset="0"/>
                <a:cs typeface="Arial" panose="020B0604020202020204" pitchFamily="34" charset="0"/>
              </a:rPr>
              <a:t>Kurumlar Vergisi ile İlgili Düzenlemeler</a:t>
            </a:r>
            <a:endParaRPr lang="tr-TR" sz="3600" b="1" dirty="0">
              <a:solidFill>
                <a:schemeClr val="tx1"/>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spcBef>
                <a:spcPts val="1200"/>
              </a:spcBef>
              <a:buClr>
                <a:srgbClr val="00B0F0"/>
              </a:buClr>
            </a:pPr>
            <a:r>
              <a:rPr lang="tr-TR" sz="2800" b="1" u="sng" dirty="0" smtClean="0">
                <a:solidFill>
                  <a:schemeClr val="accent5">
                    <a:lumMod val="50000"/>
                  </a:schemeClr>
                </a:solidFill>
                <a:latin typeface="Arial" panose="020B0604020202020204" pitchFamily="34" charset="0"/>
                <a:cs typeface="Arial" panose="020B0604020202020204" pitchFamily="34" charset="0"/>
              </a:rPr>
              <a:t>Nakit </a:t>
            </a:r>
            <a:r>
              <a:rPr lang="tr-TR" sz="2800" b="1" u="sng" dirty="0">
                <a:solidFill>
                  <a:schemeClr val="accent5">
                    <a:lumMod val="50000"/>
                  </a:schemeClr>
                </a:solidFill>
                <a:latin typeface="Arial" panose="020B0604020202020204" pitchFamily="34" charset="0"/>
                <a:cs typeface="Arial" panose="020B0604020202020204" pitchFamily="34" charset="0"/>
              </a:rPr>
              <a:t>Sermaye Artırımında Faiz </a:t>
            </a:r>
            <a:r>
              <a:rPr lang="tr-TR" sz="2800" b="1" u="sng" dirty="0" smtClean="0">
                <a:solidFill>
                  <a:schemeClr val="accent5">
                    <a:lumMod val="50000"/>
                  </a:schemeClr>
                </a:solidFill>
                <a:latin typeface="Arial" panose="020B0604020202020204" pitchFamily="34" charset="0"/>
                <a:cs typeface="Arial" panose="020B0604020202020204" pitchFamily="34" charset="0"/>
              </a:rPr>
              <a:t>İndirimi</a:t>
            </a:r>
          </a:p>
          <a:p>
            <a:pPr>
              <a:spcBef>
                <a:spcPts val="1200"/>
              </a:spcBef>
              <a:buClr>
                <a:srgbClr val="00B0F0"/>
              </a:buClr>
            </a:pPr>
            <a:r>
              <a:rPr lang="tr-TR" sz="2200" b="1" dirty="0" err="1" smtClean="0">
                <a:solidFill>
                  <a:schemeClr val="tx1"/>
                </a:solidFill>
                <a:latin typeface="Arial" panose="020B0604020202020204" pitchFamily="34" charset="0"/>
                <a:cs typeface="Arial" panose="020B0604020202020204" pitchFamily="34" charset="0"/>
              </a:rPr>
              <a:t>KVK’nın</a:t>
            </a:r>
            <a:r>
              <a:rPr lang="tr-TR" sz="2200" b="1" dirty="0" smtClean="0">
                <a:solidFill>
                  <a:schemeClr val="tx1"/>
                </a:solidFill>
                <a:latin typeface="Arial" panose="020B0604020202020204" pitchFamily="34" charset="0"/>
                <a:cs typeface="Arial" panose="020B0604020202020204" pitchFamily="34" charset="0"/>
              </a:rPr>
              <a:t> 10</a:t>
            </a:r>
            <a:r>
              <a:rPr lang="tr-TR" sz="2200" b="1" dirty="0">
                <a:solidFill>
                  <a:schemeClr val="tx1"/>
                </a:solidFill>
                <a:latin typeface="Arial" panose="020B0604020202020204" pitchFamily="34" charset="0"/>
                <a:cs typeface="Arial" panose="020B0604020202020204" pitchFamily="34" charset="0"/>
              </a:rPr>
              <a:t>. maddesinin birinci fıkrasının (ı) bendinde yer alan düzenlemeyle, yeni kurulan veya nakit sermaye artıran şirketlerde, konan veya artırılan sermaye üzerinden, Merkez Bankası tarafından ilgili yıl için açıklanan bankalarca açılan TL cinsinden ticari kredilere uygulanan ağırlıklı yıllık ortalama faiz oranı dikkate alınarak hesaplanacak tutarın %50’sinin, kurumlar vergisi matrahından indirimine olanak </a:t>
            </a:r>
            <a:r>
              <a:rPr lang="tr-TR" sz="2200" b="1" dirty="0" smtClean="0">
                <a:solidFill>
                  <a:schemeClr val="tx1"/>
                </a:solidFill>
                <a:latin typeface="Arial" panose="020B0604020202020204" pitchFamily="34" charset="0"/>
                <a:cs typeface="Arial" panose="020B0604020202020204" pitchFamily="34" charset="0"/>
              </a:rPr>
              <a:t>sağlanmıştır.</a:t>
            </a:r>
            <a:endParaRPr lang="tr-TR" sz="2200" b="1" dirty="0">
              <a:solidFill>
                <a:schemeClr val="tx1"/>
              </a:solidFill>
              <a:latin typeface="Arial" panose="020B0604020202020204" pitchFamily="34" charset="0"/>
              <a:cs typeface="Arial" panose="020B0604020202020204" pitchFamily="34" charset="0"/>
            </a:endParaRPr>
          </a:p>
          <a:p>
            <a:pPr>
              <a:spcBef>
                <a:spcPts val="1200"/>
              </a:spcBef>
              <a:buClr>
                <a:srgbClr val="00B0F0"/>
              </a:buClr>
            </a:pPr>
            <a:r>
              <a:rPr lang="tr-TR" sz="2200" b="1" dirty="0" smtClean="0">
                <a:solidFill>
                  <a:schemeClr val="tx1"/>
                </a:solidFill>
                <a:latin typeface="Arial" panose="020B0604020202020204" pitchFamily="34" charset="0"/>
                <a:cs typeface="Arial" panose="020B0604020202020204" pitchFamily="34" charset="0"/>
              </a:rPr>
              <a:t>Bu Kanun ile </a:t>
            </a:r>
            <a:r>
              <a:rPr lang="tr-TR" sz="2200" b="1" dirty="0" err="1" smtClean="0">
                <a:solidFill>
                  <a:schemeClr val="tx1"/>
                </a:solidFill>
                <a:latin typeface="Arial" panose="020B0604020202020204" pitchFamily="34" charset="0"/>
                <a:cs typeface="Arial" panose="020B0604020202020204" pitchFamily="34" charset="0"/>
              </a:rPr>
              <a:t>KVK’nın</a:t>
            </a:r>
            <a:r>
              <a:rPr lang="tr-TR" sz="2200" b="1" dirty="0" smtClean="0">
                <a:solidFill>
                  <a:schemeClr val="tx1"/>
                </a:solidFill>
                <a:latin typeface="Arial" panose="020B0604020202020204" pitchFamily="34" charset="0"/>
                <a:cs typeface="Arial" panose="020B0604020202020204" pitchFamily="34" charset="0"/>
              </a:rPr>
              <a:t> 10</a:t>
            </a:r>
            <a:r>
              <a:rPr lang="tr-TR" sz="2200" b="1" dirty="0">
                <a:solidFill>
                  <a:schemeClr val="tx1"/>
                </a:solidFill>
                <a:latin typeface="Arial" panose="020B0604020202020204" pitchFamily="34" charset="0"/>
                <a:cs typeface="Arial" panose="020B0604020202020204" pitchFamily="34" charset="0"/>
              </a:rPr>
              <a:t>. maddesinin birinci fıkrasının (ı) bendine yapılan ilave ile nakdi sermaye artışlarının, </a:t>
            </a:r>
            <a:r>
              <a:rPr lang="tr-TR" sz="2200" b="1" dirty="0">
                <a:solidFill>
                  <a:srgbClr val="FF0000"/>
                </a:solidFill>
                <a:latin typeface="Arial" panose="020B0604020202020204" pitchFamily="34" charset="0"/>
                <a:cs typeface="Arial" panose="020B0604020202020204" pitchFamily="34" charset="0"/>
              </a:rPr>
              <a:t>yurt dışından getirilen nakitle karşılanan kısmı için indirim oranı %75 olarak uygulanacaktır</a:t>
            </a:r>
            <a:r>
              <a:rPr lang="tr-TR" sz="2200" b="1" dirty="0" smtClean="0">
                <a:solidFill>
                  <a:schemeClr val="tx1"/>
                </a:solidFill>
                <a:latin typeface="Arial" panose="020B0604020202020204" pitchFamily="34" charset="0"/>
                <a:cs typeface="Arial" panose="020B0604020202020204" pitchFamily="34" charset="0"/>
              </a:rPr>
              <a:t>.</a:t>
            </a:r>
          </a:p>
          <a:p>
            <a:pPr>
              <a:spcBef>
                <a:spcPts val="1200"/>
              </a:spcBef>
              <a:buClr>
                <a:srgbClr val="00B0F0"/>
              </a:buClr>
            </a:pPr>
            <a:r>
              <a:rPr lang="tr-TR" sz="2200" b="1" dirty="0" smtClean="0">
                <a:solidFill>
                  <a:srgbClr val="000099"/>
                </a:solidFill>
                <a:latin typeface="Arial" panose="020B0604020202020204" pitchFamily="34" charset="0"/>
                <a:cs typeface="Arial" panose="020B0604020202020204" pitchFamily="34" charset="0"/>
              </a:rPr>
              <a:t>PARANIN MENŞEİ OLUR MU???</a:t>
            </a:r>
            <a:endParaRPr lang="tr-TR" sz="2200" b="1" dirty="0">
              <a:solidFill>
                <a:srgbClr val="000099"/>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31</a:t>
            </a:fld>
            <a:endParaRPr lang="tr-TR"/>
          </a:p>
        </p:txBody>
      </p:sp>
    </p:spTree>
    <p:extLst>
      <p:ext uri="{BB962C8B-B14F-4D97-AF65-F5344CB8AC3E}">
        <p14:creationId xmlns:p14="http://schemas.microsoft.com/office/powerpoint/2010/main" val="285348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chemeClr val="tx1"/>
                </a:solidFill>
                <a:latin typeface="Arial" panose="020B0604020202020204" pitchFamily="34" charset="0"/>
                <a:cs typeface="Arial" panose="020B0604020202020204" pitchFamily="34" charset="0"/>
              </a:rPr>
              <a:t>Kurumlar Vergisi ile İlgili Düzenlemeler</a:t>
            </a:r>
            <a:endParaRPr lang="tr-TR" sz="3600" b="1" dirty="0">
              <a:solidFill>
                <a:schemeClr val="tx1"/>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spcBef>
                <a:spcPts val="1200"/>
              </a:spcBef>
              <a:buClr>
                <a:srgbClr val="00B0F0"/>
              </a:buClr>
            </a:pPr>
            <a:r>
              <a:rPr lang="tr-TR" sz="2800" b="1" u="sng" dirty="0">
                <a:solidFill>
                  <a:schemeClr val="accent5">
                    <a:lumMod val="50000"/>
                  </a:schemeClr>
                </a:solidFill>
                <a:latin typeface="Arial" panose="020B0604020202020204" pitchFamily="34" charset="0"/>
                <a:cs typeface="Arial" panose="020B0604020202020204" pitchFamily="34" charset="0"/>
              </a:rPr>
              <a:t>İndirimli Kurumlar Vergisi Oranı </a:t>
            </a:r>
            <a:r>
              <a:rPr lang="tr-TR" sz="2800" b="1" u="sng" dirty="0" smtClean="0">
                <a:solidFill>
                  <a:schemeClr val="accent5">
                    <a:lumMod val="50000"/>
                  </a:schemeClr>
                </a:solidFill>
                <a:latin typeface="Arial" panose="020B0604020202020204" pitchFamily="34" charset="0"/>
                <a:cs typeface="Arial" panose="020B0604020202020204" pitchFamily="34" charset="0"/>
              </a:rPr>
              <a:t>Teşviki</a:t>
            </a:r>
            <a:endParaRPr lang="tr-TR" sz="2800" b="1" u="sng" dirty="0">
              <a:solidFill>
                <a:schemeClr val="accent5">
                  <a:lumMod val="50000"/>
                </a:schemeClr>
              </a:solidFill>
              <a:latin typeface="Arial" panose="020B0604020202020204" pitchFamily="34" charset="0"/>
              <a:cs typeface="Arial" panose="020B0604020202020204" pitchFamily="34" charset="0"/>
            </a:endParaRPr>
          </a:p>
          <a:p>
            <a:pPr>
              <a:spcBef>
                <a:spcPts val="1200"/>
              </a:spcBef>
              <a:buClr>
                <a:srgbClr val="00B0F0"/>
              </a:buClr>
            </a:pPr>
            <a:r>
              <a:rPr lang="tr-TR" sz="2200" b="1" dirty="0" err="1" smtClean="0">
                <a:solidFill>
                  <a:schemeClr val="tx1"/>
                </a:solidFill>
                <a:latin typeface="Arial" panose="020B0604020202020204" pitchFamily="34" charset="0"/>
                <a:cs typeface="Arial" panose="020B0604020202020204" pitchFamily="34" charset="0"/>
              </a:rPr>
              <a:t>KVK’nın</a:t>
            </a:r>
            <a:r>
              <a:rPr lang="tr-TR" sz="2200" b="1" dirty="0" smtClean="0">
                <a:solidFill>
                  <a:schemeClr val="tx1"/>
                </a:solidFill>
                <a:latin typeface="Arial" panose="020B0604020202020204" pitchFamily="34" charset="0"/>
                <a:cs typeface="Arial" panose="020B0604020202020204" pitchFamily="34" charset="0"/>
              </a:rPr>
              <a:t> </a:t>
            </a:r>
            <a:r>
              <a:rPr lang="tr-TR" sz="2200" b="1" dirty="0">
                <a:solidFill>
                  <a:schemeClr val="tx1"/>
                </a:solidFill>
                <a:latin typeface="Arial" panose="020B0604020202020204" pitchFamily="34" charset="0"/>
                <a:cs typeface="Arial" panose="020B0604020202020204" pitchFamily="34" charset="0"/>
              </a:rPr>
              <a:t>32/A maddesine yapılan ilave ile, yatırım teşvik belgesi bazında yapılan yatırım harcamasına yatırıma katkı oranının uygulanmasıyla belirlenen tutarın %10’luk kısmı, kurumlar vergisi beyannamesinin verilmesi gereken ayı takip eden ikinci ayın sonuna kadar talep edilmesi şartıyla, </a:t>
            </a:r>
            <a:r>
              <a:rPr lang="tr-TR" sz="2200" b="1" dirty="0" smtClean="0">
                <a:solidFill>
                  <a:schemeClr val="tx1"/>
                </a:solidFill>
                <a:latin typeface="Arial" panose="020B0604020202020204" pitchFamily="34" charset="0"/>
                <a:cs typeface="Arial" panose="020B0604020202020204" pitchFamily="34" charset="0"/>
              </a:rPr>
              <a:t>ÖTV ve KDV hariç </a:t>
            </a:r>
            <a:r>
              <a:rPr lang="tr-TR" sz="2200" b="1" dirty="0">
                <a:solidFill>
                  <a:schemeClr val="tx1"/>
                </a:solidFill>
                <a:latin typeface="Arial" panose="020B0604020202020204" pitchFamily="34" charset="0"/>
                <a:cs typeface="Arial" panose="020B0604020202020204" pitchFamily="34" charset="0"/>
              </a:rPr>
              <a:t>olmak üzere tahakkuk etmiş diğer vergi borçlarından terkin edilmek suretiyle kullanılmasına olanak sağlanmıştır .</a:t>
            </a:r>
          </a:p>
          <a:p>
            <a:r>
              <a:rPr lang="tr-TR" sz="2200" b="1" dirty="0">
                <a:solidFill>
                  <a:schemeClr val="tx1"/>
                </a:solidFill>
                <a:latin typeface="Arial" panose="020B0604020202020204" pitchFamily="34" charset="0"/>
                <a:cs typeface="Arial" panose="020B0604020202020204" pitchFamily="34" charset="0"/>
              </a:rPr>
              <a:t>Yapılan düzenleme çerçevesinde, yatırıma katkı tutarının, önerilen sınırlar çerçevesinde, özellikle </a:t>
            </a:r>
            <a:r>
              <a:rPr lang="tr-TR" sz="2200" b="1" dirty="0" smtClean="0">
                <a:solidFill>
                  <a:schemeClr val="tx1"/>
                </a:solidFill>
                <a:latin typeface="Arial" panose="020B0604020202020204" pitchFamily="34" charset="0"/>
                <a:cs typeface="Arial" panose="020B0604020202020204" pitchFamily="34" charset="0"/>
              </a:rPr>
              <a:t>Damga Vergisi ve Gelir Vergisi Stopajından kaynaklanan </a:t>
            </a:r>
            <a:r>
              <a:rPr lang="tr-TR" sz="2200" b="1" dirty="0">
                <a:solidFill>
                  <a:schemeClr val="tx1"/>
                </a:solidFill>
                <a:latin typeface="Arial" panose="020B0604020202020204" pitchFamily="34" charset="0"/>
                <a:cs typeface="Arial" panose="020B0604020202020204" pitchFamily="34" charset="0"/>
              </a:rPr>
              <a:t>vergilerden kullanılması mümkün hale gelecek ve teşvikle sağlanan vergi tasarrufuna erişim süresi bir </a:t>
            </a:r>
            <a:r>
              <a:rPr lang="tr-TR" sz="2200" b="1" dirty="0" smtClean="0">
                <a:solidFill>
                  <a:schemeClr val="tx1"/>
                </a:solidFill>
                <a:latin typeface="Arial" panose="020B0604020202020204" pitchFamily="34" charset="0"/>
                <a:cs typeface="Arial" panose="020B0604020202020204" pitchFamily="34" charset="0"/>
              </a:rPr>
              <a:t>   miktar </a:t>
            </a:r>
            <a:r>
              <a:rPr lang="tr-TR" sz="2200" b="1" dirty="0">
                <a:solidFill>
                  <a:schemeClr val="tx1"/>
                </a:solidFill>
                <a:latin typeface="Arial" panose="020B0604020202020204" pitchFamily="34" charset="0"/>
                <a:cs typeface="Arial" panose="020B0604020202020204" pitchFamily="34" charset="0"/>
              </a:rPr>
              <a:t>kısalabilecektir</a:t>
            </a:r>
            <a:r>
              <a:rPr lang="tr-TR" sz="2200" b="1" dirty="0" smtClean="0">
                <a:solidFill>
                  <a:schemeClr val="tx1"/>
                </a:solidFill>
                <a:latin typeface="Arial" panose="020B0604020202020204" pitchFamily="34" charset="0"/>
                <a:cs typeface="Arial" panose="020B0604020202020204" pitchFamily="34" charset="0"/>
              </a:rPr>
              <a:t>.</a:t>
            </a:r>
            <a:endParaRPr lang="tr-TR" sz="22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32</a:t>
            </a:fld>
            <a:endParaRPr lang="tr-TR"/>
          </a:p>
        </p:txBody>
      </p:sp>
    </p:spTree>
    <p:extLst>
      <p:ext uri="{BB962C8B-B14F-4D97-AF65-F5344CB8AC3E}">
        <p14:creationId xmlns:p14="http://schemas.microsoft.com/office/powerpoint/2010/main" val="2857546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000099"/>
                </a:solidFill>
                <a:latin typeface="Arial" panose="020B0604020202020204" pitchFamily="34" charset="0"/>
                <a:cs typeface="Arial" panose="020B0604020202020204" pitchFamily="34" charset="0"/>
              </a:rPr>
              <a:t>ÖTV ile İlgili Düzenlemeler</a:t>
            </a:r>
            <a:endParaRPr lang="tr-TR" sz="3600" b="1" dirty="0">
              <a:solidFill>
                <a:srgbClr val="000099"/>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9840489" cy="5046034"/>
          </a:xfrm>
        </p:spPr>
        <p:txBody>
          <a:bodyPr>
            <a:normAutofit fontScale="92500" lnSpcReduction="10000"/>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ÖTV Oranı İle İlgili Düzenlemeler</a:t>
            </a:r>
            <a:endParaRPr lang="tr-TR" sz="2800" b="1" u="sng" spc="-100" dirty="0">
              <a:solidFill>
                <a:schemeClr val="accent5">
                  <a:lumMod val="50000"/>
                </a:schemeClr>
              </a:solidFill>
              <a:latin typeface="Arial" panose="020B0604020202020204" pitchFamily="34" charset="0"/>
              <a:cs typeface="Arial" panose="020B0604020202020204" pitchFamily="34" charset="0"/>
            </a:endParaRPr>
          </a:p>
          <a:p>
            <a:r>
              <a:rPr lang="tr-TR" sz="2600" b="1" dirty="0" smtClean="0">
                <a:solidFill>
                  <a:schemeClr val="tx1"/>
                </a:solidFill>
                <a:latin typeface="Arial" panose="020B0604020202020204" pitchFamily="34" charset="0"/>
                <a:cs typeface="Arial" panose="020B0604020202020204" pitchFamily="34" charset="0"/>
              </a:rPr>
              <a:t>ÖTV Kanununa ekli (III) sayılı listenin (B) cetvelindeki Tütün mamulleri için belirlenen </a:t>
            </a:r>
            <a:r>
              <a:rPr lang="tr-TR" sz="2600" b="1" dirty="0" smtClean="0">
                <a:solidFill>
                  <a:srgbClr val="FF0000"/>
                </a:solidFill>
                <a:latin typeface="Arial" panose="020B0604020202020204" pitchFamily="34" charset="0"/>
                <a:cs typeface="Arial" panose="020B0604020202020204" pitchFamily="34" charset="0"/>
              </a:rPr>
              <a:t>asgari maktu vergi tutarlarını üç katına kadar artırma </a:t>
            </a:r>
            <a:r>
              <a:rPr lang="tr-TR" sz="2600" b="1" dirty="0" smtClean="0">
                <a:solidFill>
                  <a:schemeClr val="tx1"/>
                </a:solidFill>
                <a:latin typeface="Arial" panose="020B0604020202020204" pitchFamily="34" charset="0"/>
                <a:cs typeface="Arial" panose="020B0604020202020204" pitchFamily="34" charset="0"/>
              </a:rPr>
              <a:t>yetkisi CB verilmiştir. </a:t>
            </a:r>
          </a:p>
          <a:p>
            <a:r>
              <a:rPr lang="tr-TR" sz="2600" b="1" dirty="0">
                <a:solidFill>
                  <a:schemeClr val="tx1"/>
                </a:solidFill>
                <a:latin typeface="Arial" panose="020B0604020202020204" pitchFamily="34" charset="0"/>
                <a:cs typeface="Arial" panose="020B0604020202020204" pitchFamily="34" charset="0"/>
              </a:rPr>
              <a:t>ÖTV Kanununa </a:t>
            </a:r>
            <a:r>
              <a:rPr lang="tr-TR" sz="2600" b="1" dirty="0" smtClean="0">
                <a:solidFill>
                  <a:schemeClr val="tx1"/>
                </a:solidFill>
                <a:latin typeface="Arial" panose="020B0604020202020204" pitchFamily="34" charset="0"/>
                <a:cs typeface="Arial" panose="020B0604020202020204" pitchFamily="34" charset="0"/>
              </a:rPr>
              <a:t>ekli </a:t>
            </a:r>
            <a:r>
              <a:rPr lang="tr-TR" sz="2600" b="1" dirty="0">
                <a:solidFill>
                  <a:schemeClr val="tx1"/>
                </a:solidFill>
                <a:latin typeface="Arial" panose="020B0604020202020204" pitchFamily="34" charset="0"/>
                <a:cs typeface="Arial" panose="020B0604020202020204" pitchFamily="34" charset="0"/>
              </a:rPr>
              <a:t>(II) sayılı listedeki motorlu taşıtlar için belirlenen </a:t>
            </a:r>
            <a:r>
              <a:rPr lang="tr-TR" sz="2600" b="1" dirty="0">
                <a:solidFill>
                  <a:srgbClr val="FF0000"/>
                </a:solidFill>
                <a:latin typeface="Arial" panose="020B0604020202020204" pitchFamily="34" charset="0"/>
                <a:cs typeface="Arial" panose="020B0604020202020204" pitchFamily="34" charset="0"/>
              </a:rPr>
              <a:t>oranlar</a:t>
            </a:r>
            <a:r>
              <a:rPr lang="tr-TR" sz="2600" b="1" dirty="0">
                <a:solidFill>
                  <a:schemeClr val="tx1"/>
                </a:solidFill>
                <a:latin typeface="Arial" panose="020B0604020202020204" pitchFamily="34" charset="0"/>
                <a:cs typeface="Arial" panose="020B0604020202020204" pitchFamily="34" charset="0"/>
              </a:rPr>
              <a:t> ve oranlara esas </a:t>
            </a:r>
            <a:r>
              <a:rPr lang="tr-TR" sz="2600" b="1" dirty="0" smtClean="0">
                <a:solidFill>
                  <a:srgbClr val="FF0000"/>
                </a:solidFill>
                <a:latin typeface="Arial" panose="020B0604020202020204" pitchFamily="34" charset="0"/>
                <a:cs typeface="Arial" panose="020B0604020202020204" pitchFamily="34" charset="0"/>
              </a:rPr>
              <a:t>ÖTV matrahlarının </a:t>
            </a:r>
            <a:r>
              <a:rPr lang="tr-TR" sz="2600" b="1" dirty="0">
                <a:solidFill>
                  <a:srgbClr val="FF0000"/>
                </a:solidFill>
                <a:latin typeface="Arial" panose="020B0604020202020204" pitchFamily="34" charset="0"/>
                <a:cs typeface="Arial" panose="020B0604020202020204" pitchFamily="34" charset="0"/>
              </a:rPr>
              <a:t>alt ve üst sınırlarını </a:t>
            </a:r>
            <a:r>
              <a:rPr lang="tr-TR" sz="2600" b="1" dirty="0">
                <a:solidFill>
                  <a:schemeClr val="tx1"/>
                </a:solidFill>
                <a:latin typeface="Arial" panose="020B0604020202020204" pitchFamily="34" charset="0"/>
                <a:cs typeface="Arial" panose="020B0604020202020204" pitchFamily="34" charset="0"/>
              </a:rPr>
              <a:t>üç katına kadar artırma yetkisi CB </a:t>
            </a:r>
            <a:r>
              <a:rPr lang="tr-TR" sz="2600" b="1" dirty="0" smtClean="0">
                <a:solidFill>
                  <a:schemeClr val="tx1"/>
                </a:solidFill>
                <a:latin typeface="Arial" panose="020B0604020202020204" pitchFamily="34" charset="0"/>
                <a:cs typeface="Arial" panose="020B0604020202020204" pitchFamily="34" charset="0"/>
              </a:rPr>
              <a:t>verilmiştir.</a:t>
            </a:r>
            <a:endParaRPr lang="tr-TR" sz="2600" b="1" dirty="0">
              <a:solidFill>
                <a:schemeClr val="tx1"/>
              </a:solidFill>
              <a:latin typeface="Arial" panose="020B0604020202020204" pitchFamily="34" charset="0"/>
              <a:cs typeface="Arial" panose="020B0604020202020204" pitchFamily="34" charset="0"/>
            </a:endParaRPr>
          </a:p>
          <a:p>
            <a:r>
              <a:rPr lang="tr-TR" sz="2600" b="1" dirty="0">
                <a:solidFill>
                  <a:schemeClr val="tx1"/>
                </a:solidFill>
                <a:latin typeface="Arial" panose="020B0604020202020204" pitchFamily="34" charset="0"/>
                <a:cs typeface="Arial" panose="020B0604020202020204" pitchFamily="34" charset="0"/>
              </a:rPr>
              <a:t>Taşıt araçları için özel tüketim vergisine esas </a:t>
            </a:r>
            <a:r>
              <a:rPr lang="tr-TR" sz="2600" b="1" dirty="0">
                <a:solidFill>
                  <a:srgbClr val="FF0000"/>
                </a:solidFill>
                <a:latin typeface="Arial" panose="020B0604020202020204" pitchFamily="34" charset="0"/>
                <a:cs typeface="Arial" panose="020B0604020202020204" pitchFamily="34" charset="0"/>
              </a:rPr>
              <a:t>farklı matrah grupları oluşturabilme ve bu araçlara ilişkin matrah grupları </a:t>
            </a:r>
            <a:r>
              <a:rPr lang="tr-TR" sz="2600" b="1" dirty="0">
                <a:solidFill>
                  <a:schemeClr val="tx1"/>
                </a:solidFill>
                <a:latin typeface="Arial" panose="020B0604020202020204" pitchFamily="34" charset="0"/>
                <a:cs typeface="Arial" panose="020B0604020202020204" pitchFamily="34" charset="0"/>
              </a:rPr>
              <a:t>ile motor güçleri itibariyle oran farklılaştırabilme yetkisi CB </a:t>
            </a:r>
            <a:r>
              <a:rPr lang="tr-TR" sz="2600" b="1" dirty="0" smtClean="0">
                <a:solidFill>
                  <a:schemeClr val="tx1"/>
                </a:solidFill>
                <a:latin typeface="Arial" panose="020B0604020202020204" pitchFamily="34" charset="0"/>
                <a:cs typeface="Arial" panose="020B0604020202020204" pitchFamily="34" charset="0"/>
              </a:rPr>
              <a:t>verilmiştir.</a:t>
            </a:r>
          </a:p>
          <a:p>
            <a:r>
              <a:rPr lang="tr-TR" sz="2600" b="1" u="sng" dirty="0" smtClean="0">
                <a:solidFill>
                  <a:srgbClr val="000099"/>
                </a:solidFill>
                <a:latin typeface="Arial" panose="020B0604020202020204" pitchFamily="34" charset="0"/>
                <a:cs typeface="Arial" panose="020B0604020202020204" pitchFamily="34" charset="0"/>
              </a:rPr>
              <a:t>Matrah ile ilgili </a:t>
            </a:r>
            <a:r>
              <a:rPr lang="tr-TR" sz="2600" b="1" u="sng" dirty="0" err="1" smtClean="0">
                <a:solidFill>
                  <a:srgbClr val="000099"/>
                </a:solidFill>
                <a:latin typeface="Arial" panose="020B0604020202020204" pitchFamily="34" charset="0"/>
                <a:cs typeface="Arial" panose="020B0604020202020204" pitchFamily="34" charset="0"/>
              </a:rPr>
              <a:t>CB’ye</a:t>
            </a:r>
            <a:r>
              <a:rPr lang="tr-TR" sz="2600" b="1" u="sng" dirty="0" smtClean="0">
                <a:solidFill>
                  <a:srgbClr val="000099"/>
                </a:solidFill>
                <a:latin typeface="Arial" panose="020B0604020202020204" pitchFamily="34" charset="0"/>
                <a:cs typeface="Arial" panose="020B0604020202020204" pitchFamily="34" charset="0"/>
              </a:rPr>
              <a:t> yetki verilmesi Anayasa aykırıdır!</a:t>
            </a:r>
            <a:endParaRPr lang="tr-TR" sz="2600" b="1" u="sng" dirty="0">
              <a:solidFill>
                <a:srgbClr val="000099"/>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33</a:t>
            </a:fld>
            <a:endParaRPr lang="tr-TR"/>
          </a:p>
        </p:txBody>
      </p:sp>
    </p:spTree>
    <p:extLst>
      <p:ext uri="{BB962C8B-B14F-4D97-AF65-F5344CB8AC3E}">
        <p14:creationId xmlns:p14="http://schemas.microsoft.com/office/powerpoint/2010/main" val="1104707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000099"/>
                </a:solidFill>
                <a:latin typeface="Arial" panose="020B0604020202020204" pitchFamily="34" charset="0"/>
                <a:cs typeface="Arial" panose="020B0604020202020204" pitchFamily="34" charset="0"/>
              </a:rPr>
              <a:t>ÖTV ile İlgili Düzenlemeler</a:t>
            </a:r>
            <a:endParaRPr lang="tr-TR" sz="3600" b="1" dirty="0">
              <a:solidFill>
                <a:srgbClr val="000099"/>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9840489" cy="5046034"/>
          </a:xfrm>
        </p:spPr>
        <p:txBody>
          <a:bodyPr>
            <a:normAutofit/>
          </a:bodyPr>
          <a:lstStyle/>
          <a:p>
            <a:pPr>
              <a:lnSpc>
                <a:spcPct val="120000"/>
              </a:lnSpc>
              <a:spcBef>
                <a:spcPts val="1200"/>
              </a:spcBef>
              <a:buClr>
                <a:srgbClr val="00B0F0"/>
              </a:buClr>
            </a:pPr>
            <a:r>
              <a:rPr lang="tr-TR" sz="2800" b="1" u="sng" spc="-100" dirty="0" smtClean="0">
                <a:solidFill>
                  <a:schemeClr val="accent5">
                    <a:lumMod val="50000"/>
                  </a:schemeClr>
                </a:solidFill>
                <a:latin typeface="Arial" panose="020B0604020202020204" pitchFamily="34" charset="0"/>
                <a:cs typeface="Arial" panose="020B0604020202020204" pitchFamily="34" charset="0"/>
              </a:rPr>
              <a:t>ÖTV Oranı İle İlgili Düzenlemeler</a:t>
            </a:r>
            <a:endParaRPr lang="tr-TR" sz="2800" b="1" u="sng" spc="-100" dirty="0">
              <a:solidFill>
                <a:schemeClr val="accent5">
                  <a:lumMod val="50000"/>
                </a:schemeClr>
              </a:solidFill>
              <a:latin typeface="Arial" panose="020B0604020202020204" pitchFamily="34" charset="0"/>
              <a:cs typeface="Arial" panose="020B0604020202020204" pitchFamily="34" charset="0"/>
            </a:endParaRPr>
          </a:p>
          <a:p>
            <a:pPr>
              <a:lnSpc>
                <a:spcPct val="120000"/>
              </a:lnSpc>
              <a:spcBef>
                <a:spcPts val="1200"/>
              </a:spcBef>
            </a:pPr>
            <a:r>
              <a:rPr lang="tr-TR" sz="2400" b="1" dirty="0" smtClean="0">
                <a:solidFill>
                  <a:schemeClr val="tx1"/>
                </a:solidFill>
                <a:latin typeface="Arial" panose="020B0604020202020204" pitchFamily="34" charset="0"/>
                <a:cs typeface="Arial" panose="020B0604020202020204" pitchFamily="34" charset="0"/>
              </a:rPr>
              <a:t>ÖTV </a:t>
            </a:r>
            <a:r>
              <a:rPr lang="tr-TR" sz="2400" b="1" dirty="0">
                <a:solidFill>
                  <a:schemeClr val="tx1"/>
                </a:solidFill>
                <a:latin typeface="Arial" panose="020B0604020202020204" pitchFamily="34" charset="0"/>
                <a:cs typeface="Arial" panose="020B0604020202020204" pitchFamily="34" charset="0"/>
              </a:rPr>
              <a:t>Kanununa </a:t>
            </a:r>
            <a:r>
              <a:rPr lang="tr-TR" sz="2400" b="1" dirty="0" smtClean="0">
                <a:solidFill>
                  <a:schemeClr val="tx1"/>
                </a:solidFill>
                <a:latin typeface="Arial" panose="020B0604020202020204" pitchFamily="34" charset="0"/>
                <a:cs typeface="Arial" panose="020B0604020202020204" pitchFamily="34" charset="0"/>
              </a:rPr>
              <a:t>ekli </a:t>
            </a:r>
            <a:r>
              <a:rPr lang="tr-TR" sz="2400" b="1" dirty="0">
                <a:solidFill>
                  <a:schemeClr val="tx1"/>
                </a:solidFill>
                <a:latin typeface="Arial" panose="020B0604020202020204" pitchFamily="34" charset="0"/>
                <a:cs typeface="Arial" panose="020B0604020202020204" pitchFamily="34" charset="0"/>
              </a:rPr>
              <a:t>(II) sayılı Listede yapılan değişiklikle, daha önce sınıflandırıldığı tarife numarasında yer alan araçlar için belirlenmiş olan farklı oranlara göre vergilendirilen </a:t>
            </a:r>
            <a:r>
              <a:rPr lang="tr-TR" sz="2400" b="1" dirty="0">
                <a:solidFill>
                  <a:srgbClr val="FF0000"/>
                </a:solidFill>
                <a:latin typeface="Arial" panose="020B0604020202020204" pitchFamily="34" charset="0"/>
                <a:cs typeface="Arial" panose="020B0604020202020204" pitchFamily="34" charset="0"/>
              </a:rPr>
              <a:t>ATV (</a:t>
            </a:r>
            <a:r>
              <a:rPr lang="tr-TR" sz="2400" b="1" dirty="0" err="1">
                <a:solidFill>
                  <a:srgbClr val="FF0000"/>
                </a:solidFill>
                <a:latin typeface="Arial" panose="020B0604020202020204" pitchFamily="34" charset="0"/>
                <a:cs typeface="Arial" panose="020B0604020202020204" pitchFamily="34" charset="0"/>
              </a:rPr>
              <a:t>All</a:t>
            </a:r>
            <a:r>
              <a:rPr lang="tr-TR" sz="2400" b="1" dirty="0">
                <a:solidFill>
                  <a:srgbClr val="FF0000"/>
                </a:solidFill>
                <a:latin typeface="Arial" panose="020B0604020202020204" pitchFamily="34" charset="0"/>
                <a:cs typeface="Arial" panose="020B0604020202020204" pitchFamily="34" charset="0"/>
              </a:rPr>
              <a:t> </a:t>
            </a:r>
            <a:r>
              <a:rPr lang="tr-TR" sz="2400" b="1" dirty="0" err="1">
                <a:solidFill>
                  <a:srgbClr val="FF0000"/>
                </a:solidFill>
                <a:latin typeface="Arial" panose="020B0604020202020204" pitchFamily="34" charset="0"/>
                <a:cs typeface="Arial" panose="020B0604020202020204" pitchFamily="34" charset="0"/>
              </a:rPr>
              <a:t>Terrain</a:t>
            </a:r>
            <a:r>
              <a:rPr lang="tr-TR" sz="2400" b="1" dirty="0">
                <a:solidFill>
                  <a:srgbClr val="FF0000"/>
                </a:solidFill>
                <a:latin typeface="Arial" panose="020B0604020202020204" pitchFamily="34" charset="0"/>
                <a:cs typeface="Arial" panose="020B0604020202020204" pitchFamily="34" charset="0"/>
              </a:rPr>
              <a:t> </a:t>
            </a:r>
            <a:r>
              <a:rPr lang="tr-TR" sz="2400" b="1" dirty="0" err="1">
                <a:solidFill>
                  <a:srgbClr val="FF0000"/>
                </a:solidFill>
                <a:latin typeface="Arial" panose="020B0604020202020204" pitchFamily="34" charset="0"/>
                <a:cs typeface="Arial" panose="020B0604020202020204" pitchFamily="34" charset="0"/>
              </a:rPr>
              <a:t>Vehicle</a:t>
            </a:r>
            <a:r>
              <a:rPr lang="tr-TR" sz="2400" b="1" dirty="0">
                <a:solidFill>
                  <a:srgbClr val="FF0000"/>
                </a:solidFill>
                <a:latin typeface="Arial" panose="020B0604020202020204" pitchFamily="34" charset="0"/>
                <a:cs typeface="Arial" panose="020B0604020202020204" pitchFamily="34" charset="0"/>
              </a:rPr>
              <a:t>) ve </a:t>
            </a:r>
            <a:r>
              <a:rPr lang="tr-TR" sz="2400" b="1" dirty="0" err="1">
                <a:solidFill>
                  <a:srgbClr val="FF0000"/>
                </a:solidFill>
                <a:latin typeface="Arial" panose="020B0604020202020204" pitchFamily="34" charset="0"/>
                <a:cs typeface="Arial" panose="020B0604020202020204" pitchFamily="34" charset="0"/>
              </a:rPr>
              <a:t>UTV</a:t>
            </a:r>
            <a:r>
              <a:rPr lang="tr-TR" sz="2400" b="1" dirty="0">
                <a:solidFill>
                  <a:srgbClr val="FF0000"/>
                </a:solidFill>
                <a:latin typeface="Arial" panose="020B0604020202020204" pitchFamily="34" charset="0"/>
                <a:cs typeface="Arial" panose="020B0604020202020204" pitchFamily="34" charset="0"/>
              </a:rPr>
              <a:t> (</a:t>
            </a:r>
            <a:r>
              <a:rPr lang="tr-TR" sz="2400" b="1" dirty="0" err="1">
                <a:solidFill>
                  <a:srgbClr val="FF0000"/>
                </a:solidFill>
                <a:latin typeface="Arial" panose="020B0604020202020204" pitchFamily="34" charset="0"/>
                <a:cs typeface="Arial" panose="020B0604020202020204" pitchFamily="34" charset="0"/>
              </a:rPr>
              <a:t>Utility</a:t>
            </a:r>
            <a:r>
              <a:rPr lang="tr-TR" sz="2400" b="1" dirty="0">
                <a:solidFill>
                  <a:srgbClr val="FF0000"/>
                </a:solidFill>
                <a:latin typeface="Arial" panose="020B0604020202020204" pitchFamily="34" charset="0"/>
                <a:cs typeface="Arial" panose="020B0604020202020204" pitchFamily="34" charset="0"/>
              </a:rPr>
              <a:t> </a:t>
            </a:r>
            <a:r>
              <a:rPr lang="tr-TR" sz="2400" b="1" dirty="0" err="1">
                <a:solidFill>
                  <a:srgbClr val="FF0000"/>
                </a:solidFill>
                <a:latin typeface="Arial" panose="020B0604020202020204" pitchFamily="34" charset="0"/>
                <a:cs typeface="Arial" panose="020B0604020202020204" pitchFamily="34" charset="0"/>
              </a:rPr>
              <a:t>Vehicle</a:t>
            </a:r>
            <a:r>
              <a:rPr lang="tr-TR" sz="2400" b="1" dirty="0">
                <a:solidFill>
                  <a:srgbClr val="FF0000"/>
                </a:solidFill>
                <a:latin typeface="Arial" panose="020B0604020202020204" pitchFamily="34" charset="0"/>
                <a:cs typeface="Arial" panose="020B0604020202020204" pitchFamily="34" charset="0"/>
              </a:rPr>
              <a:t>) tipi araçların %25 olarak sabit bir ÖTV oranında vergilenmesi </a:t>
            </a:r>
            <a:r>
              <a:rPr lang="tr-TR" sz="2400" b="1" dirty="0">
                <a:solidFill>
                  <a:schemeClr val="tx1"/>
                </a:solidFill>
                <a:latin typeface="Arial" panose="020B0604020202020204" pitchFamily="34" charset="0"/>
                <a:cs typeface="Arial" panose="020B0604020202020204" pitchFamily="34" charset="0"/>
              </a:rPr>
              <a:t>öngörülmüştür. </a:t>
            </a:r>
          </a:p>
          <a:p>
            <a:pPr>
              <a:lnSpc>
                <a:spcPct val="120000"/>
              </a:lnSpc>
              <a:spcBef>
                <a:spcPts val="1200"/>
              </a:spcBef>
            </a:pPr>
            <a:r>
              <a:rPr lang="tr-TR" sz="2400" b="1" dirty="0">
                <a:solidFill>
                  <a:schemeClr val="tx1"/>
                </a:solidFill>
                <a:latin typeface="Arial" panose="020B0604020202020204" pitchFamily="34" charset="0"/>
                <a:cs typeface="Arial" panose="020B0604020202020204" pitchFamily="34" charset="0"/>
              </a:rPr>
              <a:t>ÖTV Kanununa ekli (II) sayılı listenin 87.03 tarife pozisyonunda sınıflandırılan ve %45 </a:t>
            </a:r>
            <a:r>
              <a:rPr lang="tr-TR" sz="2400" b="1" dirty="0" smtClean="0">
                <a:solidFill>
                  <a:schemeClr val="tx1"/>
                </a:solidFill>
                <a:latin typeface="Arial" panose="020B0604020202020204" pitchFamily="34" charset="0"/>
                <a:cs typeface="Arial" panose="020B0604020202020204" pitchFamily="34" charset="0"/>
              </a:rPr>
              <a:t>ile </a:t>
            </a:r>
            <a:r>
              <a:rPr lang="tr-TR" sz="2400" b="1" dirty="0">
                <a:solidFill>
                  <a:schemeClr val="tx1"/>
                </a:solidFill>
                <a:latin typeface="Arial" panose="020B0604020202020204" pitchFamily="34" charset="0"/>
                <a:cs typeface="Arial" panose="020B0604020202020204" pitchFamily="34" charset="0"/>
              </a:rPr>
              <a:t>%220 oranında vergilendirilen </a:t>
            </a:r>
            <a:r>
              <a:rPr lang="tr-TR" sz="2400" b="1" dirty="0">
                <a:solidFill>
                  <a:srgbClr val="FF0000"/>
                </a:solidFill>
                <a:latin typeface="Arial" panose="020B0604020202020204" pitchFamily="34" charset="0"/>
                <a:cs typeface="Arial" panose="020B0604020202020204" pitchFamily="34" charset="0"/>
              </a:rPr>
              <a:t>motorlu karavanlarda %45 olarak tek bir oranın uygulanması </a:t>
            </a:r>
            <a:r>
              <a:rPr lang="tr-TR" sz="2400" b="1" dirty="0">
                <a:solidFill>
                  <a:schemeClr val="tx1"/>
                </a:solidFill>
                <a:latin typeface="Arial" panose="020B0604020202020204" pitchFamily="34" charset="0"/>
                <a:cs typeface="Arial" panose="020B0604020202020204" pitchFamily="34" charset="0"/>
              </a:rPr>
              <a:t>öngörülmüştür</a:t>
            </a:r>
            <a:r>
              <a:rPr lang="tr-TR" sz="2400" b="1" dirty="0" smtClean="0">
                <a:solidFill>
                  <a:schemeClr val="tx1"/>
                </a:solidFill>
                <a:latin typeface="Arial" panose="020B0604020202020204" pitchFamily="34" charset="0"/>
                <a:cs typeface="Arial" panose="020B0604020202020204" pitchFamily="34" charset="0"/>
              </a:rPr>
              <a:t>.</a:t>
            </a:r>
            <a:endParaRPr lang="tr-TR" sz="24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34</a:t>
            </a:fld>
            <a:endParaRPr lang="tr-TR"/>
          </a:p>
        </p:txBody>
      </p:sp>
    </p:spTree>
    <p:extLst>
      <p:ext uri="{BB962C8B-B14F-4D97-AF65-F5344CB8AC3E}">
        <p14:creationId xmlns:p14="http://schemas.microsoft.com/office/powerpoint/2010/main" val="2957939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000099"/>
                </a:solidFill>
                <a:latin typeface="Arial" panose="020B0604020202020204" pitchFamily="34" charset="0"/>
                <a:cs typeface="Arial" panose="020B0604020202020204" pitchFamily="34" charset="0"/>
              </a:rPr>
              <a:t>Damga Vergisi ile İlgili Düzenlemeler</a:t>
            </a:r>
            <a:endParaRPr lang="tr-TR" sz="3600" b="1" dirty="0">
              <a:solidFill>
                <a:srgbClr val="000099"/>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160765" cy="5046034"/>
          </a:xfrm>
        </p:spPr>
        <p:txBody>
          <a:bodyPr>
            <a:normAutofit fontScale="92500" lnSpcReduction="10000"/>
          </a:bodyPr>
          <a:lstStyle/>
          <a:p>
            <a:pPr>
              <a:lnSpc>
                <a:spcPct val="120000"/>
              </a:lnSpc>
              <a:spcBef>
                <a:spcPts val="1200"/>
              </a:spcBef>
            </a:pPr>
            <a:r>
              <a:rPr lang="tr-TR" sz="2400" b="1" dirty="0">
                <a:solidFill>
                  <a:srgbClr val="FF0000"/>
                </a:solidFill>
                <a:latin typeface="Arial" panose="020B0604020202020204" pitchFamily="34" charset="0"/>
                <a:cs typeface="Arial" panose="020B0604020202020204" pitchFamily="34" charset="0"/>
              </a:rPr>
              <a:t>Yatırım izleme ve koordinasyon başkanlıkları </a:t>
            </a:r>
            <a:r>
              <a:rPr lang="tr-TR" sz="2400" b="1" dirty="0">
                <a:solidFill>
                  <a:schemeClr val="tx1"/>
                </a:solidFill>
                <a:latin typeface="Arial" panose="020B0604020202020204" pitchFamily="34" charset="0"/>
                <a:cs typeface="Arial" panose="020B0604020202020204" pitchFamily="34" charset="0"/>
              </a:rPr>
              <a:t>damga vergisi uygulamasında resmi daire kapsamına </a:t>
            </a:r>
            <a:r>
              <a:rPr lang="tr-TR" sz="2400" b="1" dirty="0" smtClean="0">
                <a:solidFill>
                  <a:schemeClr val="tx1"/>
                </a:solidFill>
                <a:latin typeface="Arial" panose="020B0604020202020204" pitchFamily="34" charset="0"/>
                <a:cs typeface="Arial" panose="020B0604020202020204" pitchFamily="34" charset="0"/>
              </a:rPr>
              <a:t>alınmıştır.</a:t>
            </a:r>
            <a:endParaRPr lang="tr-TR" sz="2400" b="1" dirty="0">
              <a:solidFill>
                <a:schemeClr val="tx1"/>
              </a:solidFill>
              <a:latin typeface="Arial" panose="020B0604020202020204" pitchFamily="34" charset="0"/>
              <a:cs typeface="Arial" panose="020B0604020202020204" pitchFamily="34" charset="0"/>
            </a:endParaRPr>
          </a:p>
          <a:p>
            <a:r>
              <a:rPr lang="tr-TR" sz="2400" b="1" dirty="0" smtClean="0">
                <a:solidFill>
                  <a:srgbClr val="FF0000"/>
                </a:solidFill>
                <a:latin typeface="Arial" panose="020B0604020202020204" pitchFamily="34" charset="0"/>
                <a:cs typeface="Arial" panose="020B0604020202020204" pitchFamily="34" charset="0"/>
              </a:rPr>
              <a:t>Sermaye piyasası </a:t>
            </a:r>
            <a:r>
              <a:rPr lang="tr-TR" sz="2400" b="1" dirty="0">
                <a:solidFill>
                  <a:srgbClr val="FF0000"/>
                </a:solidFill>
                <a:latin typeface="Arial" panose="020B0604020202020204" pitchFamily="34" charset="0"/>
                <a:cs typeface="Arial" panose="020B0604020202020204" pitchFamily="34" charset="0"/>
              </a:rPr>
              <a:t>araçlarının ihracına konu teminatlara </a:t>
            </a:r>
            <a:r>
              <a:rPr lang="tr-TR" sz="2400" b="1" dirty="0" smtClean="0">
                <a:solidFill>
                  <a:schemeClr val="tx1"/>
                </a:solidFill>
                <a:latin typeface="Arial" panose="020B0604020202020204" pitchFamily="34" charset="0"/>
                <a:cs typeface="Arial" panose="020B0604020202020204" pitchFamily="34" charset="0"/>
              </a:rPr>
              <a:t>ilişkin olarak </a:t>
            </a:r>
            <a:r>
              <a:rPr lang="tr-TR" sz="2400" b="1" dirty="0">
                <a:solidFill>
                  <a:schemeClr val="tx1"/>
                </a:solidFill>
                <a:latin typeface="Arial" panose="020B0604020202020204" pitchFamily="34" charset="0"/>
                <a:cs typeface="Arial" panose="020B0604020202020204" pitchFamily="34" charset="0"/>
              </a:rPr>
              <a:t>düzenlenen makbuz ve kağıtlara damga vergisi istisnası </a:t>
            </a:r>
            <a:r>
              <a:rPr lang="tr-TR" sz="2400" b="1" dirty="0" smtClean="0">
                <a:solidFill>
                  <a:schemeClr val="tx1"/>
                </a:solidFill>
                <a:latin typeface="Arial" panose="020B0604020202020204" pitchFamily="34" charset="0"/>
                <a:cs typeface="Arial" panose="020B0604020202020204" pitchFamily="34" charset="0"/>
              </a:rPr>
              <a:t>getirilmiştir. </a:t>
            </a:r>
            <a:endParaRPr lang="tr-TR" sz="2400" b="1" dirty="0">
              <a:solidFill>
                <a:schemeClr val="tx1"/>
              </a:solidFill>
              <a:latin typeface="Arial" panose="020B0604020202020204" pitchFamily="34" charset="0"/>
              <a:cs typeface="Arial" panose="020B0604020202020204" pitchFamily="34" charset="0"/>
            </a:endParaRPr>
          </a:p>
          <a:p>
            <a:pPr>
              <a:lnSpc>
                <a:spcPct val="120000"/>
              </a:lnSpc>
              <a:spcBef>
                <a:spcPts val="1200"/>
              </a:spcBef>
            </a:pPr>
            <a:r>
              <a:rPr lang="tr-TR" sz="2400" b="1" dirty="0">
                <a:solidFill>
                  <a:schemeClr val="tx1"/>
                </a:solidFill>
                <a:latin typeface="Arial" panose="020B0604020202020204" pitchFamily="34" charset="0"/>
                <a:cs typeface="Arial" panose="020B0604020202020204" pitchFamily="34" charset="0"/>
              </a:rPr>
              <a:t>Genel ve özel bütçeli idarelerle, il özel idarelerine, yatırım izleme ve koordinasyon başkanlıklarına, belediyelere ve köylere yapılacak bağışlara ilişkin olarak ilgili idare ile bağışlayanlar arasında düzenlenen kağıtlara damga vergisi istisnası </a:t>
            </a:r>
            <a:r>
              <a:rPr lang="tr-TR" sz="2400" b="1" dirty="0" smtClean="0">
                <a:solidFill>
                  <a:schemeClr val="tx1"/>
                </a:solidFill>
                <a:latin typeface="Arial" panose="020B0604020202020204" pitchFamily="34" charset="0"/>
                <a:cs typeface="Arial" panose="020B0604020202020204" pitchFamily="34" charset="0"/>
              </a:rPr>
              <a:t>getirilmiştir.</a:t>
            </a:r>
            <a:endParaRPr lang="tr-TR" sz="2400" b="1" dirty="0">
              <a:solidFill>
                <a:schemeClr val="tx1"/>
              </a:solidFill>
              <a:latin typeface="Arial" panose="020B0604020202020204" pitchFamily="34" charset="0"/>
              <a:cs typeface="Arial" panose="020B0604020202020204" pitchFamily="34" charset="0"/>
            </a:endParaRPr>
          </a:p>
          <a:p>
            <a:pPr>
              <a:lnSpc>
                <a:spcPct val="120000"/>
              </a:lnSpc>
              <a:spcBef>
                <a:spcPts val="1200"/>
              </a:spcBef>
            </a:pPr>
            <a:r>
              <a:rPr lang="tr-TR" sz="2400" b="1" dirty="0" smtClean="0">
                <a:solidFill>
                  <a:schemeClr val="tx1"/>
                </a:solidFill>
                <a:latin typeface="Arial" panose="020B0604020202020204" pitchFamily="34" charset="0"/>
                <a:cs typeface="Arial" panose="020B0604020202020204" pitchFamily="34" charset="0"/>
              </a:rPr>
              <a:t>Varlık yönetim şirketlerine kuruldukları takvim yılı ve bunu izleyen </a:t>
            </a:r>
            <a:r>
              <a:rPr lang="tr-TR" sz="2400" b="1" dirty="0" smtClean="0">
                <a:solidFill>
                  <a:srgbClr val="FF0000"/>
                </a:solidFill>
                <a:latin typeface="Arial" panose="020B0604020202020204" pitchFamily="34" charset="0"/>
                <a:cs typeface="Arial" panose="020B0604020202020204" pitchFamily="34" charset="0"/>
              </a:rPr>
              <a:t>beş yıl süresince uygulanan damga vergisi, harç ve </a:t>
            </a:r>
            <a:r>
              <a:rPr lang="tr-TR" sz="2400" b="1" dirty="0" err="1" smtClean="0">
                <a:solidFill>
                  <a:srgbClr val="FF0000"/>
                </a:solidFill>
                <a:latin typeface="Arial" panose="020B0604020202020204" pitchFamily="34" charset="0"/>
                <a:cs typeface="Arial" panose="020B0604020202020204" pitchFamily="34" charset="0"/>
              </a:rPr>
              <a:t>KKDF</a:t>
            </a:r>
            <a:r>
              <a:rPr lang="tr-TR" sz="2400" b="1" dirty="0" smtClean="0">
                <a:solidFill>
                  <a:srgbClr val="FF0000"/>
                </a:solidFill>
                <a:latin typeface="Arial" panose="020B0604020202020204" pitchFamily="34" charset="0"/>
                <a:cs typeface="Arial" panose="020B0604020202020204" pitchFamily="34" charset="0"/>
              </a:rPr>
              <a:t> istisnası sürekli hale getirilmiş</a:t>
            </a:r>
            <a:r>
              <a:rPr lang="tr-TR" sz="2400" b="1" dirty="0" smtClean="0">
                <a:solidFill>
                  <a:schemeClr val="tx1"/>
                </a:solidFill>
                <a:latin typeface="Arial" panose="020B0604020202020204" pitchFamily="34" charset="0"/>
                <a:cs typeface="Arial" panose="020B0604020202020204" pitchFamily="34" charset="0"/>
              </a:rPr>
              <a:t>, </a:t>
            </a:r>
            <a:r>
              <a:rPr lang="tr-TR" sz="2400" b="1" dirty="0" smtClean="0">
                <a:solidFill>
                  <a:srgbClr val="000099"/>
                </a:solidFill>
                <a:latin typeface="Arial" panose="020B0604020202020204" pitchFamily="34" charset="0"/>
                <a:cs typeface="Arial" panose="020B0604020202020204" pitchFamily="34" charset="0"/>
              </a:rPr>
              <a:t>söz konusu şirketlere tanınan banka ve sigorta muameleleri vergisine ilişkin istisna ise kaldırılmıştır</a:t>
            </a:r>
            <a:r>
              <a:rPr lang="tr-TR" sz="2400" b="1" dirty="0" smtClean="0">
                <a:solidFill>
                  <a:schemeClr val="tx1"/>
                </a:solidFill>
                <a:latin typeface="Arial" panose="020B0604020202020204" pitchFamily="34" charset="0"/>
                <a:cs typeface="Arial" panose="020B0604020202020204" pitchFamily="34" charset="0"/>
              </a:rPr>
              <a:t>.</a:t>
            </a:r>
            <a:endParaRPr lang="tr-TR" sz="24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35</a:t>
            </a:fld>
            <a:endParaRPr lang="tr-TR"/>
          </a:p>
        </p:txBody>
      </p:sp>
    </p:spTree>
    <p:extLst>
      <p:ext uri="{BB962C8B-B14F-4D97-AF65-F5344CB8AC3E}">
        <p14:creationId xmlns:p14="http://schemas.microsoft.com/office/powerpoint/2010/main" val="14969796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000099"/>
                </a:solidFill>
                <a:latin typeface="Arial" panose="020B0604020202020204" pitchFamily="34" charset="0"/>
                <a:cs typeface="Arial" panose="020B0604020202020204" pitchFamily="34" charset="0"/>
              </a:rPr>
              <a:t>KDV ile İlgili Düzenlemeler</a:t>
            </a:r>
            <a:endParaRPr lang="tr-TR" sz="3600" b="1" dirty="0">
              <a:solidFill>
                <a:srgbClr val="000099"/>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160765" cy="5046034"/>
          </a:xfrm>
        </p:spPr>
        <p:txBody>
          <a:bodyPr>
            <a:normAutofit/>
          </a:bodyPr>
          <a:lstStyle/>
          <a:p>
            <a:pPr>
              <a:lnSpc>
                <a:spcPct val="120000"/>
              </a:lnSpc>
              <a:spcBef>
                <a:spcPts val="1200"/>
              </a:spcBef>
            </a:pPr>
            <a:r>
              <a:rPr lang="tr-TR" sz="2400" b="1" dirty="0" smtClean="0">
                <a:solidFill>
                  <a:schemeClr val="tx1"/>
                </a:solidFill>
                <a:latin typeface="Arial" panose="020B0604020202020204" pitchFamily="34" charset="0"/>
                <a:cs typeface="Arial" panose="020B0604020202020204" pitchFamily="34" charset="0"/>
              </a:rPr>
              <a:t>KDV Kanununun 17. maddesinde yapılan değişiklikle, sosyal medya içerik üreticileri ve mobil cihazlar için uygulama geliştiricilerine ilişkin </a:t>
            </a:r>
            <a:r>
              <a:rPr lang="tr-TR" sz="2400" b="1" dirty="0" err="1" smtClean="0">
                <a:solidFill>
                  <a:schemeClr val="tx1"/>
                </a:solidFill>
                <a:latin typeface="Arial" panose="020B0604020202020204" pitchFamily="34" charset="0"/>
                <a:cs typeface="Arial" panose="020B0604020202020204" pitchFamily="34" charset="0"/>
              </a:rPr>
              <a:t>GVK’da</a:t>
            </a:r>
            <a:r>
              <a:rPr lang="tr-TR" sz="2400" b="1" dirty="0" smtClean="0">
                <a:solidFill>
                  <a:schemeClr val="tx1"/>
                </a:solidFill>
                <a:latin typeface="Arial" panose="020B0604020202020204" pitchFamily="34" charset="0"/>
                <a:cs typeface="Arial" panose="020B0604020202020204" pitchFamily="34" charset="0"/>
              </a:rPr>
              <a:t> yapılan düzenlemeye paralel olarak, </a:t>
            </a:r>
            <a:r>
              <a:rPr lang="tr-TR" sz="2400" b="1" dirty="0" smtClean="0">
                <a:solidFill>
                  <a:srgbClr val="FF0000"/>
                </a:solidFill>
                <a:latin typeface="Arial" panose="020B0604020202020204" pitchFamily="34" charset="0"/>
                <a:cs typeface="Arial" panose="020B0604020202020204" pitchFamily="34" charset="0"/>
              </a:rPr>
              <a:t>bu kazançlara konu teslim ve hizmetler KDV istisnası kapsamına alınmıştır</a:t>
            </a:r>
            <a:r>
              <a:rPr lang="tr-TR" sz="2400" b="1" dirty="0" smtClean="0">
                <a:solidFill>
                  <a:schemeClr val="tx1"/>
                </a:solidFill>
                <a:latin typeface="Arial" panose="020B0604020202020204" pitchFamily="34" charset="0"/>
                <a:cs typeface="Arial" panose="020B0604020202020204" pitchFamily="34" charset="0"/>
              </a:rPr>
              <a:t>.</a:t>
            </a:r>
          </a:p>
          <a:p>
            <a:pPr>
              <a:lnSpc>
                <a:spcPct val="120000"/>
              </a:lnSpc>
              <a:spcBef>
                <a:spcPts val="1200"/>
              </a:spcBef>
            </a:pPr>
            <a:r>
              <a:rPr lang="tr-TR" sz="2400" b="1" dirty="0">
                <a:solidFill>
                  <a:schemeClr val="tx1"/>
                </a:solidFill>
                <a:latin typeface="Arial" panose="020B0604020202020204" pitchFamily="34" charset="0"/>
                <a:cs typeface="Arial" panose="020B0604020202020204" pitchFamily="34" charset="0"/>
              </a:rPr>
              <a:t>Öte yandan, basit usule tabi olanların kazançlarının gelir vergisinden müstesna tutulması nedeniyle, </a:t>
            </a:r>
            <a:r>
              <a:rPr lang="tr-TR" sz="2400" b="1" dirty="0" smtClean="0">
                <a:solidFill>
                  <a:schemeClr val="tx1"/>
                </a:solidFill>
                <a:latin typeface="Arial" panose="020B0604020202020204" pitchFamily="34" charset="0"/>
                <a:cs typeface="Arial" panose="020B0604020202020204" pitchFamily="34" charset="0"/>
              </a:rPr>
              <a:t>Katma </a:t>
            </a:r>
            <a:r>
              <a:rPr lang="tr-TR" sz="2400" b="1" dirty="0">
                <a:solidFill>
                  <a:schemeClr val="tx1"/>
                </a:solidFill>
                <a:latin typeface="Arial" panose="020B0604020202020204" pitchFamily="34" charset="0"/>
                <a:cs typeface="Arial" panose="020B0604020202020204" pitchFamily="34" charset="0"/>
              </a:rPr>
              <a:t>Değer Vergisi Kanunu’nun 17. maddesinin (4) numaralı fıkrasının (a) bendinde </a:t>
            </a:r>
            <a:r>
              <a:rPr lang="tr-TR" sz="2400" b="1" dirty="0">
                <a:solidFill>
                  <a:srgbClr val="000099"/>
                </a:solidFill>
                <a:latin typeface="Arial" panose="020B0604020202020204" pitchFamily="34" charset="0"/>
                <a:cs typeface="Arial" panose="020B0604020202020204" pitchFamily="34" charset="0"/>
              </a:rPr>
              <a:t>kazançları basit usulde tespit edilen mükellefler tarafından yapılan teslim ve hizmetler 	</a:t>
            </a:r>
            <a:r>
              <a:rPr lang="tr-TR" sz="2400" b="1" dirty="0" smtClean="0">
                <a:solidFill>
                  <a:srgbClr val="000099"/>
                </a:solidFill>
                <a:latin typeface="Arial" panose="020B0604020202020204" pitchFamily="34" charset="0"/>
                <a:cs typeface="Arial" panose="020B0604020202020204" pitchFamily="34" charset="0"/>
              </a:rPr>
              <a:t>KDV’den istisna tutulmuştur</a:t>
            </a:r>
            <a:r>
              <a:rPr lang="tr-TR" sz="2400" b="1" dirty="0" smtClean="0">
                <a:solidFill>
                  <a:schemeClr val="tx1"/>
                </a:solidFill>
                <a:latin typeface="Arial" panose="020B0604020202020204" pitchFamily="34" charset="0"/>
                <a:cs typeface="Arial" panose="020B0604020202020204" pitchFamily="34" charset="0"/>
              </a:rPr>
              <a:t>.</a:t>
            </a:r>
            <a:endParaRPr lang="tr-TR" sz="24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36</a:t>
            </a:fld>
            <a:endParaRPr lang="tr-TR"/>
          </a:p>
        </p:txBody>
      </p:sp>
    </p:spTree>
    <p:extLst>
      <p:ext uri="{BB962C8B-B14F-4D97-AF65-F5344CB8AC3E}">
        <p14:creationId xmlns:p14="http://schemas.microsoft.com/office/powerpoint/2010/main" val="13640406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000099"/>
                </a:solidFill>
                <a:latin typeface="Arial" panose="020B0604020202020204" pitchFamily="34" charset="0"/>
                <a:cs typeface="Arial" panose="020B0604020202020204" pitchFamily="34" charset="0"/>
              </a:rPr>
              <a:t>Diğer Düzenlemeler</a:t>
            </a:r>
            <a:endParaRPr lang="tr-TR" sz="3600" b="1" dirty="0">
              <a:solidFill>
                <a:srgbClr val="000099"/>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9763487" cy="5046034"/>
          </a:xfrm>
        </p:spPr>
        <p:txBody>
          <a:bodyPr>
            <a:normAutofit/>
          </a:bodyPr>
          <a:lstStyle/>
          <a:p>
            <a:pPr>
              <a:lnSpc>
                <a:spcPct val="110000"/>
              </a:lnSpc>
              <a:spcBef>
                <a:spcPts val="1200"/>
              </a:spcBef>
            </a:pPr>
            <a:r>
              <a:rPr lang="tr-TR" sz="2400" b="1" dirty="0" smtClean="0">
                <a:solidFill>
                  <a:schemeClr val="tx1"/>
                </a:solidFill>
                <a:latin typeface="Arial" panose="020B0604020202020204" pitchFamily="34" charset="0"/>
                <a:cs typeface="Arial" panose="020B0604020202020204" pitchFamily="34" charset="0"/>
              </a:rPr>
              <a:t>Konaklama Vergisi’nin yürürlük tarihi 1 Ocak 2022’den 1 Ocak 2023’e ertelenmiştir.</a:t>
            </a:r>
          </a:p>
          <a:p>
            <a:pPr>
              <a:lnSpc>
                <a:spcPct val="110000"/>
              </a:lnSpc>
              <a:spcBef>
                <a:spcPts val="1200"/>
              </a:spcBef>
            </a:pPr>
            <a:r>
              <a:rPr lang="tr-TR" sz="2400" b="1" dirty="0" smtClean="0">
                <a:solidFill>
                  <a:srgbClr val="000099"/>
                </a:solidFill>
                <a:latin typeface="Arial" panose="020B0604020202020204" pitchFamily="34" charset="0"/>
                <a:cs typeface="Arial" panose="020B0604020202020204" pitchFamily="34" charset="0"/>
              </a:rPr>
              <a:t>Mükelleflerin </a:t>
            </a:r>
            <a:r>
              <a:rPr lang="tr-TR" sz="2400" b="1" dirty="0">
                <a:solidFill>
                  <a:srgbClr val="000099"/>
                </a:solidFill>
                <a:latin typeface="Arial" panose="020B0604020202020204" pitchFamily="34" charset="0"/>
                <a:cs typeface="Arial" panose="020B0604020202020204" pitchFamily="34" charset="0"/>
              </a:rPr>
              <a:t>bildirmeye mecbur olduğu bilgilerin kamu kurum ve kuruluşları tarafından Bakanlığa yazılı veya elektronik olarak bildirilmesi halinde, bu bildirimin yapılmış kabul edilmesi konusunda Bakanlığa yetki </a:t>
            </a:r>
            <a:r>
              <a:rPr lang="tr-TR" sz="2400" b="1" dirty="0">
                <a:solidFill>
                  <a:srgbClr val="000099"/>
                </a:solidFill>
                <a:latin typeface="Arial" panose="020B0604020202020204" pitchFamily="34" charset="0"/>
                <a:cs typeface="Arial" panose="020B0604020202020204" pitchFamily="34" charset="0"/>
              </a:rPr>
              <a:t>verilmiştir.</a:t>
            </a:r>
            <a:endParaRPr lang="tr-TR" sz="2400" b="1" dirty="0">
              <a:solidFill>
                <a:srgbClr val="000099"/>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37</a:t>
            </a:fld>
            <a:endParaRPr lang="tr-TR"/>
          </a:p>
        </p:txBody>
      </p:sp>
    </p:spTree>
    <p:extLst>
      <p:ext uri="{BB962C8B-B14F-4D97-AF65-F5344CB8AC3E}">
        <p14:creationId xmlns:p14="http://schemas.microsoft.com/office/powerpoint/2010/main" val="998690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 xmlns:a16="http://schemas.microsoft.com/office/drawing/2014/main" id="{39E90F83-1F8F-4203-97FC-A21A5B583AF2}"/>
              </a:ext>
            </a:extLst>
          </p:cNvPr>
          <p:cNvSpPr>
            <a:spLocks noGrp="1"/>
          </p:cNvSpPr>
          <p:nvPr>
            <p:ph type="sldNum" sz="quarter" idx="12"/>
          </p:nvPr>
        </p:nvSpPr>
        <p:spPr/>
        <p:txBody>
          <a:bodyPr/>
          <a:lstStyle/>
          <a:p>
            <a:fld id="{C28B14C4-AC7B-47CD-9444-FB6168ECFCAC}" type="slidenum">
              <a:rPr lang="tr-TR" smtClean="0"/>
              <a:t>38</a:t>
            </a:fld>
            <a:endParaRPr lang="tr-TR"/>
          </a:p>
        </p:txBody>
      </p:sp>
      <p:pic>
        <p:nvPicPr>
          <p:cNvPr id="1026" name="Picture 2" descr="C:\Users\Sony\Desktop\imag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7991" y="1584251"/>
            <a:ext cx="6411432" cy="39928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ony\Desktop\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6916" y="1212551"/>
            <a:ext cx="8448926" cy="4628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825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lnSpc>
                <a:spcPct val="120000"/>
              </a:lnSpc>
              <a:spcBef>
                <a:spcPts val="1200"/>
              </a:spcBef>
              <a:buClr>
                <a:srgbClr val="00B0F0"/>
              </a:buClr>
            </a:pPr>
            <a:r>
              <a:rPr lang="tr-TR" sz="2800" b="1" u="sng" dirty="0" smtClean="0">
                <a:solidFill>
                  <a:schemeClr val="accent5">
                    <a:lumMod val="50000"/>
                  </a:schemeClr>
                </a:solidFill>
                <a:latin typeface="Arial" panose="020B0604020202020204" pitchFamily="34" charset="0"/>
                <a:cs typeface="Arial" panose="020B0604020202020204" pitchFamily="34" charset="0"/>
              </a:rPr>
              <a:t>Tebligat Yapılması İle İlgili Düzenlemeler</a:t>
            </a:r>
            <a:endParaRPr lang="tr-TR" sz="2800" b="1" u="sng" dirty="0">
              <a:solidFill>
                <a:schemeClr val="accent5">
                  <a:lumMod val="50000"/>
                </a:schemeClr>
              </a:solidFill>
              <a:latin typeface="Arial" panose="020B0604020202020204" pitchFamily="34" charset="0"/>
              <a:cs typeface="Arial" panose="020B0604020202020204" pitchFamily="34" charset="0"/>
            </a:endParaRPr>
          </a:p>
          <a:p>
            <a:pPr>
              <a:lnSpc>
                <a:spcPct val="120000"/>
              </a:lnSpc>
              <a:spcBef>
                <a:spcPts val="1200"/>
              </a:spcBef>
            </a:pPr>
            <a:r>
              <a:rPr lang="tr-TR" sz="2400" b="1" dirty="0" smtClean="0">
                <a:solidFill>
                  <a:schemeClr val="tx1"/>
                </a:solidFill>
                <a:latin typeface="Arial" panose="020B0604020202020204" pitchFamily="34" charset="0"/>
                <a:cs typeface="Arial" panose="020B0604020202020204" pitchFamily="34" charset="0"/>
              </a:rPr>
              <a:t>Yabancı </a:t>
            </a:r>
            <a:r>
              <a:rPr lang="tr-TR" sz="2400" b="1" dirty="0">
                <a:solidFill>
                  <a:schemeClr val="tx1"/>
                </a:solidFill>
                <a:latin typeface="Arial" panose="020B0604020202020204" pitchFamily="34" charset="0"/>
                <a:cs typeface="Arial" panose="020B0604020202020204" pitchFamily="34" charset="0"/>
              </a:rPr>
              <a:t>memleketlerde bulunanlara yapılacak tebligatın Gelir İdaresi Başkanlığına gönderilmeksizin, </a:t>
            </a:r>
            <a:r>
              <a:rPr lang="tr-TR" sz="2400" b="1" dirty="0" smtClean="0">
                <a:solidFill>
                  <a:schemeClr val="tx1"/>
                </a:solidFill>
                <a:latin typeface="Arial" panose="020B0604020202020204" pitchFamily="34" charset="0"/>
                <a:cs typeface="Arial" panose="020B0604020202020204" pitchFamily="34" charset="0"/>
              </a:rPr>
              <a:t>Vergi Dairesi Başkanlıkları veya Defterdarlıklar tarafından </a:t>
            </a:r>
            <a:r>
              <a:rPr lang="tr-TR" sz="2400" b="1" dirty="0">
                <a:solidFill>
                  <a:schemeClr val="tx1"/>
                </a:solidFill>
                <a:latin typeface="Arial" panose="020B0604020202020204" pitchFamily="34" charset="0"/>
                <a:cs typeface="Arial" panose="020B0604020202020204" pitchFamily="34" charset="0"/>
              </a:rPr>
              <a:t>doğrudan yurt dışı temsilciliklerine gönderilmesine </a:t>
            </a:r>
            <a:r>
              <a:rPr lang="tr-TR" sz="2400" b="1" dirty="0" smtClean="0">
                <a:solidFill>
                  <a:schemeClr val="tx1"/>
                </a:solidFill>
                <a:latin typeface="Arial" panose="020B0604020202020204" pitchFamily="34" charset="0"/>
                <a:cs typeface="Arial" panose="020B0604020202020204" pitchFamily="34" charset="0"/>
              </a:rPr>
              <a:t>yönelik düzenleme </a:t>
            </a:r>
            <a:r>
              <a:rPr lang="tr-TR" sz="2400" b="1" dirty="0">
                <a:solidFill>
                  <a:schemeClr val="tx1"/>
                </a:solidFill>
                <a:latin typeface="Arial" panose="020B0604020202020204" pitchFamily="34" charset="0"/>
                <a:cs typeface="Arial" panose="020B0604020202020204" pitchFamily="34" charset="0"/>
              </a:rPr>
              <a:t>yapılmıştır. </a:t>
            </a:r>
          </a:p>
          <a:p>
            <a:pPr>
              <a:lnSpc>
                <a:spcPct val="120000"/>
              </a:lnSpc>
              <a:spcBef>
                <a:spcPts val="1200"/>
              </a:spcBef>
            </a:pPr>
            <a:r>
              <a:rPr lang="tr-TR" sz="2400" b="1" dirty="0" smtClean="0">
                <a:solidFill>
                  <a:schemeClr val="tx1"/>
                </a:solidFill>
                <a:latin typeface="Arial" panose="020B0604020202020204" pitchFamily="34" charset="0"/>
                <a:cs typeface="Arial" panose="020B0604020202020204" pitchFamily="34" charset="0"/>
              </a:rPr>
              <a:t>İlan yoluyla tebliğde </a:t>
            </a:r>
            <a:r>
              <a:rPr lang="tr-TR" sz="2400" b="1" dirty="0" smtClean="0">
                <a:solidFill>
                  <a:srgbClr val="FF0000"/>
                </a:solidFill>
                <a:latin typeface="Arial" panose="020B0604020202020204" pitchFamily="34" charset="0"/>
                <a:cs typeface="Arial" panose="020B0604020202020204" pitchFamily="34" charset="0"/>
              </a:rPr>
              <a:t>yerel ve ulusal basında ilan vermek yerine </a:t>
            </a:r>
            <a:r>
              <a:rPr lang="tr-TR" sz="2400" b="1" dirty="0">
                <a:solidFill>
                  <a:schemeClr val="tx1"/>
                </a:solidFill>
                <a:latin typeface="Arial" panose="020B0604020202020204" pitchFamily="34" charset="0"/>
                <a:cs typeface="Arial" panose="020B0604020202020204" pitchFamily="34" charset="0"/>
              </a:rPr>
              <a:t>Gelir İdaresi Başkanlığı veya ilgili idarenin resmi internet sitesinden duyurulmasını sağlayacak düzenleme </a:t>
            </a:r>
            <a:r>
              <a:rPr lang="tr-TR" sz="2400" b="1" dirty="0" smtClean="0">
                <a:solidFill>
                  <a:schemeClr val="tx1"/>
                </a:solidFill>
                <a:latin typeface="Arial" panose="020B0604020202020204" pitchFamily="34" charset="0"/>
                <a:cs typeface="Arial" panose="020B0604020202020204" pitchFamily="34" charset="0"/>
              </a:rPr>
              <a:t>yapılmıştır. </a:t>
            </a:r>
            <a:endParaRPr lang="tr-TR" sz="24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4</a:t>
            </a:fld>
            <a:endParaRPr lang="tr-TR"/>
          </a:p>
        </p:txBody>
      </p:sp>
    </p:spTree>
    <p:extLst>
      <p:ext uri="{BB962C8B-B14F-4D97-AF65-F5344CB8AC3E}">
        <p14:creationId xmlns:p14="http://schemas.microsoft.com/office/powerpoint/2010/main" val="2638253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lnSpc>
                <a:spcPct val="120000"/>
              </a:lnSpc>
              <a:spcBef>
                <a:spcPts val="1200"/>
              </a:spcBef>
              <a:buClr>
                <a:srgbClr val="00B0F0"/>
              </a:buClr>
            </a:pPr>
            <a:r>
              <a:rPr lang="tr-TR" sz="2800" b="1" u="sng" dirty="0" smtClean="0">
                <a:solidFill>
                  <a:schemeClr val="accent5">
                    <a:lumMod val="50000"/>
                  </a:schemeClr>
                </a:solidFill>
                <a:latin typeface="Arial" panose="020B0604020202020204" pitchFamily="34" charset="0"/>
                <a:cs typeface="Arial" panose="020B0604020202020204" pitchFamily="34" charset="0"/>
              </a:rPr>
              <a:t>Vergi İncelemesi İle İlgili Düzenlemeler</a:t>
            </a:r>
            <a:endParaRPr lang="tr-TR" sz="2800" b="1" u="sng" dirty="0">
              <a:solidFill>
                <a:schemeClr val="accent5">
                  <a:lumMod val="50000"/>
                </a:schemeClr>
              </a:solidFill>
              <a:latin typeface="Arial" panose="020B0604020202020204" pitchFamily="34" charset="0"/>
              <a:cs typeface="Arial" panose="020B0604020202020204" pitchFamily="34" charset="0"/>
            </a:endParaRPr>
          </a:p>
          <a:p>
            <a:pPr>
              <a:lnSpc>
                <a:spcPct val="120000"/>
              </a:lnSpc>
            </a:pPr>
            <a:r>
              <a:rPr lang="tr-TR" sz="2400" b="1" dirty="0" smtClean="0">
                <a:solidFill>
                  <a:schemeClr val="tx1"/>
                </a:solidFill>
                <a:latin typeface="Arial" panose="020B0604020202020204" pitchFamily="34" charset="0"/>
                <a:cs typeface="Arial" panose="020B0604020202020204" pitchFamily="34" charset="0"/>
              </a:rPr>
              <a:t>Vergi </a:t>
            </a:r>
            <a:r>
              <a:rPr lang="tr-TR" sz="2400" b="1" dirty="0">
                <a:solidFill>
                  <a:schemeClr val="tx1"/>
                </a:solidFill>
                <a:latin typeface="Arial" panose="020B0604020202020204" pitchFamily="34" charset="0"/>
                <a:cs typeface="Arial" panose="020B0604020202020204" pitchFamily="34" charset="0"/>
              </a:rPr>
              <a:t>incelemesinin kural olarak inceleme elemanının dairesinde yapılması öngörülmüştür. Yapılan düzenlemeye göre inceleme istisnai olarak mükellefin işyerinde yapılacak, incelemenin dairede yapılması, incelemeye tabi olanın iş yerinde tespit yapılmasını ve çalışmalarda bulunulmasını engellemeyecektir. </a:t>
            </a:r>
          </a:p>
          <a:p>
            <a:pPr>
              <a:lnSpc>
                <a:spcPct val="120000"/>
              </a:lnSpc>
            </a:pPr>
            <a:r>
              <a:rPr lang="tr-TR" sz="2400" b="1" dirty="0" smtClean="0">
                <a:solidFill>
                  <a:schemeClr val="tx1"/>
                </a:solidFill>
                <a:latin typeface="Arial" panose="020B0604020202020204" pitchFamily="34" charset="0"/>
                <a:cs typeface="Arial" panose="020B0604020202020204" pitchFamily="34" charset="0"/>
              </a:rPr>
              <a:t>Vergi </a:t>
            </a:r>
            <a:r>
              <a:rPr lang="tr-TR" sz="2400" b="1" dirty="0">
                <a:solidFill>
                  <a:schemeClr val="tx1"/>
                </a:solidFill>
                <a:latin typeface="Arial" panose="020B0604020202020204" pitchFamily="34" charset="0"/>
                <a:cs typeface="Arial" panose="020B0604020202020204" pitchFamily="34" charset="0"/>
              </a:rPr>
              <a:t>incelemesine başlama tarihi ve prosedürü değiştirilmiştir. </a:t>
            </a:r>
            <a:r>
              <a:rPr lang="tr-TR" sz="2400" b="1" dirty="0" smtClean="0">
                <a:solidFill>
                  <a:schemeClr val="tx1"/>
                </a:solidFill>
                <a:latin typeface="Arial" panose="020B0604020202020204" pitchFamily="34" charset="0"/>
                <a:cs typeface="Arial" panose="020B0604020202020204" pitchFamily="34" charset="0"/>
              </a:rPr>
              <a:t>Artık </a:t>
            </a:r>
            <a:r>
              <a:rPr lang="tr-TR" sz="2400" b="1" dirty="0">
                <a:solidFill>
                  <a:schemeClr val="tx1"/>
                </a:solidFill>
                <a:latin typeface="Arial" panose="020B0604020202020204" pitchFamily="34" charset="0"/>
                <a:cs typeface="Arial" panose="020B0604020202020204" pitchFamily="34" charset="0"/>
              </a:rPr>
              <a:t>incelemeye başlamada tutanak düzenlenmeyecek, incelemeye başlandığı mükellefe yazıyla </a:t>
            </a:r>
            <a:r>
              <a:rPr lang="tr-TR" sz="2400" b="1" dirty="0" smtClean="0">
                <a:solidFill>
                  <a:schemeClr val="tx1"/>
                </a:solidFill>
                <a:latin typeface="Arial" panose="020B0604020202020204" pitchFamily="34" charset="0"/>
                <a:cs typeface="Arial" panose="020B0604020202020204" pitchFamily="34" charset="0"/>
              </a:rPr>
              <a:t>bildirilecektir.</a:t>
            </a:r>
            <a:endParaRPr lang="tr-TR" sz="24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5</a:t>
            </a:fld>
            <a:endParaRPr lang="tr-TR"/>
          </a:p>
        </p:txBody>
      </p:sp>
    </p:spTree>
    <p:extLst>
      <p:ext uri="{BB962C8B-B14F-4D97-AF65-F5344CB8AC3E}">
        <p14:creationId xmlns:p14="http://schemas.microsoft.com/office/powerpoint/2010/main" val="341208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lnSpc>
                <a:spcPct val="120000"/>
              </a:lnSpc>
              <a:spcBef>
                <a:spcPts val="1200"/>
              </a:spcBef>
              <a:buClr>
                <a:srgbClr val="00B0F0"/>
              </a:buClr>
            </a:pPr>
            <a:r>
              <a:rPr lang="tr-TR" sz="2800" b="1" u="sng" dirty="0" smtClean="0">
                <a:solidFill>
                  <a:schemeClr val="accent5">
                    <a:lumMod val="50000"/>
                  </a:schemeClr>
                </a:solidFill>
                <a:latin typeface="Arial" panose="020B0604020202020204" pitchFamily="34" charset="0"/>
                <a:cs typeface="Arial" panose="020B0604020202020204" pitchFamily="34" charset="0"/>
              </a:rPr>
              <a:t>Elektronik Ortamda Tutulan Defterler İçin Berat Alınması veya Defterlerin Onaylanmasının Tasdik Yerine Geçmesi</a:t>
            </a:r>
            <a:endParaRPr lang="tr-TR" sz="2800" b="1" u="sng" dirty="0">
              <a:solidFill>
                <a:schemeClr val="accent5">
                  <a:lumMod val="50000"/>
                </a:schemeClr>
              </a:solidFill>
              <a:latin typeface="Arial" panose="020B0604020202020204" pitchFamily="34" charset="0"/>
              <a:cs typeface="Arial" panose="020B0604020202020204" pitchFamily="34" charset="0"/>
            </a:endParaRPr>
          </a:p>
          <a:p>
            <a:pPr>
              <a:lnSpc>
                <a:spcPct val="120000"/>
              </a:lnSpc>
            </a:pPr>
            <a:r>
              <a:rPr lang="tr-TR" sz="2400" b="1" dirty="0">
                <a:solidFill>
                  <a:schemeClr val="tx1"/>
                </a:solidFill>
                <a:latin typeface="Arial" panose="020B0604020202020204" pitchFamily="34" charset="0"/>
                <a:cs typeface="Arial" panose="020B0604020202020204" pitchFamily="34" charset="0"/>
              </a:rPr>
              <a:t>Elektronik defterlerin tasdikiyle ilgili </a:t>
            </a:r>
            <a:r>
              <a:rPr lang="tr-TR" sz="2400" b="1" dirty="0" err="1">
                <a:solidFill>
                  <a:schemeClr val="tx1"/>
                </a:solidFill>
                <a:latin typeface="Arial" panose="020B0604020202020204" pitchFamily="34" charset="0"/>
                <a:cs typeface="Arial" panose="020B0604020202020204" pitchFamily="34" charset="0"/>
              </a:rPr>
              <a:t>VUK’ta</a:t>
            </a:r>
            <a:r>
              <a:rPr lang="tr-TR" sz="2400" b="1" dirty="0">
                <a:solidFill>
                  <a:schemeClr val="tx1"/>
                </a:solidFill>
                <a:latin typeface="Arial" panose="020B0604020202020204" pitchFamily="34" charset="0"/>
                <a:cs typeface="Arial" panose="020B0604020202020204" pitchFamily="34" charset="0"/>
              </a:rPr>
              <a:t> herhangi bir </a:t>
            </a:r>
            <a:r>
              <a:rPr lang="tr-TR" sz="2400" b="1" dirty="0" smtClean="0">
                <a:solidFill>
                  <a:schemeClr val="tx1"/>
                </a:solidFill>
                <a:latin typeface="Arial" panose="020B0604020202020204" pitchFamily="34" charset="0"/>
                <a:cs typeface="Arial" panose="020B0604020202020204" pitchFamily="34" charset="0"/>
              </a:rPr>
              <a:t>düzenleme bulunmamaktaydı</a:t>
            </a:r>
            <a:r>
              <a:rPr lang="tr-TR" sz="2400" b="1" dirty="0">
                <a:solidFill>
                  <a:schemeClr val="tx1"/>
                </a:solidFill>
                <a:latin typeface="Arial" panose="020B0604020202020204" pitchFamily="34" charset="0"/>
                <a:cs typeface="Arial" panose="020B0604020202020204" pitchFamily="34" charset="0"/>
              </a:rPr>
              <a:t>. </a:t>
            </a:r>
          </a:p>
          <a:p>
            <a:pPr>
              <a:lnSpc>
                <a:spcPct val="120000"/>
              </a:lnSpc>
            </a:pPr>
            <a:r>
              <a:rPr lang="tr-TR" sz="2400" b="1" dirty="0" err="1">
                <a:solidFill>
                  <a:schemeClr val="tx1"/>
                </a:solidFill>
                <a:latin typeface="Arial" panose="020B0604020202020204" pitchFamily="34" charset="0"/>
                <a:cs typeface="Arial" panose="020B0604020202020204" pitchFamily="34" charset="0"/>
              </a:rPr>
              <a:t>VUK’a</a:t>
            </a:r>
            <a:r>
              <a:rPr lang="tr-TR" sz="2400" b="1" dirty="0">
                <a:solidFill>
                  <a:schemeClr val="tx1"/>
                </a:solidFill>
                <a:latin typeface="Arial" panose="020B0604020202020204" pitchFamily="34" charset="0"/>
                <a:cs typeface="Arial" panose="020B0604020202020204" pitchFamily="34" charset="0"/>
              </a:rPr>
              <a:t> eklenen 226/A maddesiyle, fiziki ortamda tutulan defterlerde bulunan tasdik zorunluluğuna benzer şekilde</a:t>
            </a:r>
            <a:r>
              <a:rPr lang="tr-TR" sz="2400" b="1" dirty="0" smtClean="0">
                <a:solidFill>
                  <a:schemeClr val="tx1"/>
                </a:solidFill>
                <a:latin typeface="Arial" panose="020B0604020202020204" pitchFamily="34" charset="0"/>
                <a:cs typeface="Arial" panose="020B0604020202020204" pitchFamily="34" charset="0"/>
              </a:rPr>
              <a:t>,  </a:t>
            </a:r>
            <a:r>
              <a:rPr lang="tr-TR" sz="2400" b="1" dirty="0" smtClean="0">
                <a:solidFill>
                  <a:srgbClr val="FF0000"/>
                </a:solidFill>
                <a:latin typeface="Arial" panose="020B0604020202020204" pitchFamily="34" charset="0"/>
                <a:cs typeface="Arial" panose="020B0604020202020204" pitchFamily="34" charset="0"/>
              </a:rPr>
              <a:t>e-defterler </a:t>
            </a:r>
            <a:r>
              <a:rPr lang="tr-TR" sz="2400" b="1" dirty="0">
                <a:solidFill>
                  <a:srgbClr val="FF0000"/>
                </a:solidFill>
                <a:latin typeface="Arial" panose="020B0604020202020204" pitchFamily="34" charset="0"/>
                <a:cs typeface="Arial" panose="020B0604020202020204" pitchFamily="34" charset="0"/>
              </a:rPr>
              <a:t>için berat alınması veya defterlerin onaylanmasının tasdik hükmünde sayılması</a:t>
            </a:r>
            <a:r>
              <a:rPr lang="tr-TR" sz="2400" b="1" dirty="0">
                <a:solidFill>
                  <a:schemeClr val="tx1"/>
                </a:solidFill>
                <a:latin typeface="Arial" panose="020B0604020202020204" pitchFamily="34" charset="0"/>
                <a:cs typeface="Arial" panose="020B0604020202020204" pitchFamily="34" charset="0"/>
              </a:rPr>
              <a:t>, berat alınması ve onay işlemlerinde belirlenen usul, esas ve sürelere uyulmaması halinde ise defterlerin tasdik ettirilmemiş sayılması </a:t>
            </a:r>
            <a:r>
              <a:rPr lang="tr-TR" sz="2400" b="1" dirty="0" smtClean="0">
                <a:solidFill>
                  <a:schemeClr val="tx1"/>
                </a:solidFill>
                <a:latin typeface="Arial" panose="020B0604020202020204" pitchFamily="34" charset="0"/>
                <a:cs typeface="Arial" panose="020B0604020202020204" pitchFamily="34" charset="0"/>
              </a:rPr>
              <a:t>düzenlenmiştir.</a:t>
            </a:r>
            <a:endParaRPr lang="tr-TR" sz="24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6</a:t>
            </a:fld>
            <a:endParaRPr lang="tr-TR"/>
          </a:p>
        </p:txBody>
      </p:sp>
    </p:spTree>
    <p:extLst>
      <p:ext uri="{BB962C8B-B14F-4D97-AF65-F5344CB8AC3E}">
        <p14:creationId xmlns:p14="http://schemas.microsoft.com/office/powerpoint/2010/main" val="128271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fontScale="85000" lnSpcReduction="10000"/>
          </a:bodyPr>
          <a:lstStyle/>
          <a:p>
            <a:pPr>
              <a:lnSpc>
                <a:spcPct val="120000"/>
              </a:lnSpc>
              <a:spcBef>
                <a:spcPts val="1200"/>
              </a:spcBef>
              <a:buClr>
                <a:srgbClr val="00B0F0"/>
              </a:buClr>
            </a:pPr>
            <a:r>
              <a:rPr lang="tr-TR" sz="2800" b="1" u="sng" dirty="0">
                <a:solidFill>
                  <a:schemeClr val="accent5">
                    <a:lumMod val="50000"/>
                  </a:schemeClr>
                </a:solidFill>
                <a:latin typeface="Arial" panose="020B0604020202020204" pitchFamily="34" charset="0"/>
                <a:cs typeface="Arial" panose="020B0604020202020204" pitchFamily="34" charset="0"/>
              </a:rPr>
              <a:t>YMM Tasdik Raporu Gerektiren Durumlar için 60 Günlük Ek Süre </a:t>
            </a:r>
            <a:r>
              <a:rPr lang="tr-TR" sz="2800" b="1" u="sng" dirty="0" smtClean="0">
                <a:solidFill>
                  <a:schemeClr val="accent5">
                    <a:lumMod val="50000"/>
                  </a:schemeClr>
                </a:solidFill>
                <a:latin typeface="Arial" panose="020B0604020202020204" pitchFamily="34" charset="0"/>
                <a:cs typeface="Arial" panose="020B0604020202020204" pitchFamily="34" charset="0"/>
              </a:rPr>
              <a:t>Verilmesi</a:t>
            </a:r>
            <a:endParaRPr lang="tr-TR" sz="2800" b="1" u="sng" dirty="0">
              <a:solidFill>
                <a:schemeClr val="accent5">
                  <a:lumMod val="50000"/>
                </a:schemeClr>
              </a:solidFill>
              <a:latin typeface="Arial" panose="020B0604020202020204" pitchFamily="34" charset="0"/>
              <a:cs typeface="Arial" panose="020B0604020202020204" pitchFamily="34" charset="0"/>
            </a:endParaRPr>
          </a:p>
          <a:p>
            <a:pPr>
              <a:lnSpc>
                <a:spcPct val="120000"/>
              </a:lnSpc>
            </a:pPr>
            <a:r>
              <a:rPr lang="tr-TR" sz="2400" b="1" dirty="0">
                <a:solidFill>
                  <a:schemeClr val="tx1"/>
                </a:solidFill>
                <a:latin typeface="Arial" panose="020B0604020202020204" pitchFamily="34" charset="0"/>
                <a:cs typeface="Arial" panose="020B0604020202020204" pitchFamily="34" charset="0"/>
              </a:rPr>
              <a:t>Vergi kanunlarında yer alan muafiyet, istisna, zarar mahsubu </a:t>
            </a:r>
            <a:r>
              <a:rPr lang="tr-TR" sz="2400" b="1" dirty="0" smtClean="0">
                <a:solidFill>
                  <a:schemeClr val="tx1"/>
                </a:solidFill>
                <a:latin typeface="Arial" panose="020B0604020202020204" pitchFamily="34" charset="0"/>
                <a:cs typeface="Arial" panose="020B0604020202020204" pitchFamily="34" charset="0"/>
              </a:rPr>
              <a:t>vb. hükümlerden </a:t>
            </a:r>
            <a:r>
              <a:rPr lang="tr-TR" sz="2400" b="1" dirty="0">
                <a:solidFill>
                  <a:schemeClr val="tx1"/>
                </a:solidFill>
                <a:latin typeface="Arial" panose="020B0604020202020204" pitchFamily="34" charset="0"/>
                <a:cs typeface="Arial" panose="020B0604020202020204" pitchFamily="34" charset="0"/>
              </a:rPr>
              <a:t>yararlanılması için </a:t>
            </a:r>
            <a:r>
              <a:rPr lang="tr-TR" sz="2400" b="1" dirty="0" smtClean="0">
                <a:solidFill>
                  <a:schemeClr val="tx1"/>
                </a:solidFill>
                <a:latin typeface="Arial" panose="020B0604020202020204" pitchFamily="34" charset="0"/>
                <a:cs typeface="Arial" panose="020B0604020202020204" pitchFamily="34" charset="0"/>
              </a:rPr>
              <a:t>bazı durumlarda YMM tasdik </a:t>
            </a:r>
            <a:r>
              <a:rPr lang="tr-TR" sz="2400" b="1" dirty="0">
                <a:solidFill>
                  <a:schemeClr val="tx1"/>
                </a:solidFill>
                <a:latin typeface="Arial" panose="020B0604020202020204" pitchFamily="34" charset="0"/>
                <a:cs typeface="Arial" panose="020B0604020202020204" pitchFamily="34" charset="0"/>
              </a:rPr>
              <a:t>raporu aranmaktadır.</a:t>
            </a:r>
          </a:p>
          <a:p>
            <a:pPr>
              <a:lnSpc>
                <a:spcPct val="120000"/>
              </a:lnSpc>
            </a:pPr>
            <a:r>
              <a:rPr lang="tr-TR" sz="2400" b="1" dirty="0" smtClean="0">
                <a:solidFill>
                  <a:schemeClr val="tx1"/>
                </a:solidFill>
                <a:latin typeface="Arial" panose="020B0604020202020204" pitchFamily="34" charset="0"/>
                <a:cs typeface="Arial" panose="020B0604020202020204" pitchFamily="34" charset="0"/>
              </a:rPr>
              <a:t>YMM </a:t>
            </a:r>
            <a:r>
              <a:rPr lang="tr-TR" sz="2400" b="1" dirty="0">
                <a:solidFill>
                  <a:schemeClr val="tx1"/>
                </a:solidFill>
                <a:latin typeface="Arial" panose="020B0604020202020204" pitchFamily="34" charset="0"/>
                <a:cs typeface="Arial" panose="020B0604020202020204" pitchFamily="34" charset="0"/>
              </a:rPr>
              <a:t>Raporunun belirlenen sürede ibraz edilememesi halinde mükelleflere tebliğ edilmek şartıyla </a:t>
            </a:r>
            <a:r>
              <a:rPr lang="tr-TR" sz="2400" b="1" dirty="0">
                <a:solidFill>
                  <a:srgbClr val="FF0000"/>
                </a:solidFill>
                <a:latin typeface="Arial" panose="020B0604020202020204" pitchFamily="34" charset="0"/>
                <a:cs typeface="Arial" panose="020B0604020202020204" pitchFamily="34" charset="0"/>
              </a:rPr>
              <a:t>60 günlük ek süre verilmesi </a:t>
            </a:r>
            <a:r>
              <a:rPr lang="tr-TR" sz="2400" b="1" dirty="0">
                <a:solidFill>
                  <a:schemeClr val="tx1"/>
                </a:solidFill>
                <a:latin typeface="Arial" panose="020B0604020202020204" pitchFamily="34" charset="0"/>
                <a:cs typeface="Arial" panose="020B0604020202020204" pitchFamily="34" charset="0"/>
              </a:rPr>
              <a:t>ve raporun bu sürede verilmesi halinde söz konusu indirim ve istisna hükümlerinden yararlanılması öngörülmüştür. </a:t>
            </a:r>
          </a:p>
          <a:p>
            <a:pPr>
              <a:lnSpc>
                <a:spcPct val="120000"/>
              </a:lnSpc>
            </a:pPr>
            <a:r>
              <a:rPr lang="tr-TR" sz="2400" b="1" dirty="0" smtClean="0">
                <a:solidFill>
                  <a:schemeClr val="tx1"/>
                </a:solidFill>
                <a:latin typeface="Arial" panose="020B0604020202020204" pitchFamily="34" charset="0"/>
                <a:cs typeface="Arial" panose="020B0604020202020204" pitchFamily="34" charset="0"/>
              </a:rPr>
              <a:t>Diğer taraftan Raporun </a:t>
            </a:r>
            <a:r>
              <a:rPr lang="tr-TR" sz="2400" b="1" dirty="0" smtClean="0">
                <a:solidFill>
                  <a:schemeClr val="tx1"/>
                </a:solidFill>
                <a:latin typeface="Arial" panose="020B0604020202020204" pitchFamily="34" charset="0"/>
                <a:cs typeface="Arial" panose="020B0604020202020204" pitchFamily="34" charset="0"/>
              </a:rPr>
              <a:t>VUK mükerrer </a:t>
            </a:r>
            <a:r>
              <a:rPr lang="tr-TR" sz="2400" b="1" dirty="0">
                <a:solidFill>
                  <a:schemeClr val="tx1"/>
                </a:solidFill>
                <a:latin typeface="Arial" panose="020B0604020202020204" pitchFamily="34" charset="0"/>
                <a:cs typeface="Arial" panose="020B0604020202020204" pitchFamily="34" charset="0"/>
              </a:rPr>
              <a:t>227. maddesiyle belirlenen yasal süresinde ibraz edilmemesi durumunda, </a:t>
            </a:r>
            <a:r>
              <a:rPr lang="tr-TR" sz="2400" b="1" dirty="0">
                <a:solidFill>
                  <a:srgbClr val="FF0000"/>
                </a:solidFill>
                <a:latin typeface="Arial" panose="020B0604020202020204" pitchFamily="34" charset="0"/>
                <a:cs typeface="Arial" panose="020B0604020202020204" pitchFamily="34" charset="0"/>
              </a:rPr>
              <a:t>50.000 liradan az ve 500.000 liradan fazla olmamak üzere, yararlanılması tasdik raporunun ibraz şartına bağlanan tutarın %5’i oranında </a:t>
            </a:r>
            <a:r>
              <a:rPr lang="tr-TR" sz="2400" b="1" dirty="0">
                <a:solidFill>
                  <a:schemeClr val="tx1"/>
                </a:solidFill>
                <a:latin typeface="Arial" panose="020B0604020202020204" pitchFamily="34" charset="0"/>
                <a:cs typeface="Arial" panose="020B0604020202020204" pitchFamily="34" charset="0"/>
              </a:rPr>
              <a:t>özel usulsüzlük cezası </a:t>
            </a:r>
            <a:r>
              <a:rPr lang="tr-TR" sz="2400" b="1" dirty="0" smtClean="0">
                <a:solidFill>
                  <a:schemeClr val="tx1"/>
                </a:solidFill>
                <a:latin typeface="Arial" panose="020B0604020202020204" pitchFamily="34" charset="0"/>
                <a:cs typeface="Arial" panose="020B0604020202020204" pitchFamily="34" charset="0"/>
              </a:rPr>
              <a:t>getirilmiştir.</a:t>
            </a:r>
            <a:endParaRPr lang="tr-TR" sz="24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7</a:t>
            </a:fld>
            <a:endParaRPr lang="tr-TR"/>
          </a:p>
        </p:txBody>
      </p:sp>
    </p:spTree>
    <p:extLst>
      <p:ext uri="{BB962C8B-B14F-4D97-AF65-F5344CB8AC3E}">
        <p14:creationId xmlns:p14="http://schemas.microsoft.com/office/powerpoint/2010/main" val="2782893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fontScale="85000" lnSpcReduction="10000"/>
          </a:bodyPr>
          <a:lstStyle/>
          <a:p>
            <a:pPr>
              <a:lnSpc>
                <a:spcPct val="120000"/>
              </a:lnSpc>
              <a:spcBef>
                <a:spcPts val="1200"/>
              </a:spcBef>
              <a:buClr>
                <a:srgbClr val="00B0F0"/>
              </a:buClr>
            </a:pPr>
            <a:r>
              <a:rPr lang="tr-TR" sz="2800" b="1" u="sng" dirty="0" smtClean="0">
                <a:solidFill>
                  <a:schemeClr val="accent5">
                    <a:lumMod val="50000"/>
                  </a:schemeClr>
                </a:solidFill>
                <a:latin typeface="Arial" panose="020B0604020202020204" pitchFamily="34" charset="0"/>
                <a:cs typeface="Arial" panose="020B0604020202020204" pitchFamily="34" charset="0"/>
              </a:rPr>
              <a:t>Gider Pusulasının Belgelenmesini Kolaylaştıran Değişiklik</a:t>
            </a:r>
          </a:p>
          <a:p>
            <a:pPr>
              <a:lnSpc>
                <a:spcPct val="120000"/>
              </a:lnSpc>
            </a:pPr>
            <a:r>
              <a:rPr lang="tr-TR" sz="2600" b="1" dirty="0" err="1" smtClean="0">
                <a:solidFill>
                  <a:schemeClr val="tx1"/>
                </a:solidFill>
                <a:latin typeface="Arial" panose="020B0604020202020204" pitchFamily="34" charset="0"/>
                <a:cs typeface="Arial" panose="020B0604020202020204" pitchFamily="34" charset="0"/>
              </a:rPr>
              <a:t>VUK’nun</a:t>
            </a:r>
            <a:r>
              <a:rPr lang="tr-TR" sz="2600" b="1" dirty="0" smtClean="0">
                <a:solidFill>
                  <a:schemeClr val="tx1"/>
                </a:solidFill>
                <a:latin typeface="Arial" panose="020B0604020202020204" pitchFamily="34" charset="0"/>
                <a:cs typeface="Arial" panose="020B0604020202020204" pitchFamily="34" charset="0"/>
              </a:rPr>
              <a:t> 234. maddesinde yapılan değişiklikle </a:t>
            </a:r>
            <a:r>
              <a:rPr lang="tr-TR" sz="2600" b="1" dirty="0" smtClean="0">
                <a:solidFill>
                  <a:srgbClr val="FF0000"/>
                </a:solidFill>
                <a:latin typeface="Arial" panose="020B0604020202020204" pitchFamily="34" charset="0"/>
                <a:cs typeface="Arial" panose="020B0604020202020204" pitchFamily="34" charset="0"/>
              </a:rPr>
              <a:t>banka, ödeme kuruluşu ve PTT </a:t>
            </a:r>
            <a:r>
              <a:rPr lang="tr-TR" sz="2600" b="1" dirty="0" smtClean="0">
                <a:solidFill>
                  <a:schemeClr val="tx1"/>
                </a:solidFill>
                <a:latin typeface="Arial" panose="020B0604020202020204" pitchFamily="34" charset="0"/>
                <a:cs typeface="Arial" panose="020B0604020202020204" pitchFamily="34" charset="0"/>
              </a:rPr>
              <a:t>tarafından düzenlenen belgeler (dekont, alındı vb.) ile </a:t>
            </a:r>
            <a:r>
              <a:rPr lang="tr-TR" sz="2600" b="1" dirty="0" smtClean="0">
                <a:solidFill>
                  <a:srgbClr val="FF0000"/>
                </a:solidFill>
                <a:latin typeface="Arial" panose="020B0604020202020204" pitchFamily="34" charset="0"/>
                <a:cs typeface="Arial" panose="020B0604020202020204" pitchFamily="34" charset="0"/>
              </a:rPr>
              <a:t>kamu kurum ve kuruluşlarının </a:t>
            </a:r>
            <a:r>
              <a:rPr lang="tr-TR" sz="2600" b="1" dirty="0" smtClean="0">
                <a:solidFill>
                  <a:schemeClr val="tx1"/>
                </a:solidFill>
                <a:latin typeface="Arial" panose="020B0604020202020204" pitchFamily="34" charset="0"/>
                <a:cs typeface="Arial" panose="020B0604020202020204" pitchFamily="34" charset="0"/>
              </a:rPr>
              <a:t>tabi oldukları ilgili mevzuat dahilinde düzenledikleri belgeler gider pusulası yerine kabul edilmiş ve bu hallerde mükellefler tarafından ayrıca gider pusulası </a:t>
            </a:r>
            <a:r>
              <a:rPr lang="tr-TR" sz="2600" b="1" dirty="0">
                <a:solidFill>
                  <a:schemeClr val="tx1"/>
                </a:solidFill>
                <a:latin typeface="Arial" panose="020B0604020202020204" pitchFamily="34" charset="0"/>
                <a:cs typeface="Arial" panose="020B0604020202020204" pitchFamily="34" charset="0"/>
              </a:rPr>
              <a:t>düzenlenmesine gerek kalmamıştır.</a:t>
            </a:r>
          </a:p>
          <a:p>
            <a:pPr fontAlgn="base">
              <a:lnSpc>
                <a:spcPct val="120000"/>
              </a:lnSpc>
            </a:pPr>
            <a:r>
              <a:rPr lang="tr-TR" sz="2600" b="1" dirty="0">
                <a:solidFill>
                  <a:schemeClr val="tx1"/>
                </a:solidFill>
                <a:latin typeface="Arial" panose="020B0604020202020204" pitchFamily="34" charset="0"/>
                <a:cs typeface="Arial" panose="020B0604020202020204" pitchFamily="34" charset="0"/>
              </a:rPr>
              <a:t>Ayrıca gider pusulasının düzenlenme zorunluluğunun bulunduğu durumlara açıklık getirilmiş ve belgenin düzenlenme süresinin </a:t>
            </a:r>
            <a:r>
              <a:rPr lang="tr-TR" sz="2600" b="1" dirty="0" smtClean="0">
                <a:solidFill>
                  <a:schemeClr val="tx1"/>
                </a:solidFill>
                <a:latin typeface="Arial" panose="020B0604020202020204" pitchFamily="34" charset="0"/>
                <a:cs typeface="Arial" panose="020B0604020202020204" pitchFamily="34" charset="0"/>
              </a:rPr>
              <a:t>de           </a:t>
            </a:r>
            <a:r>
              <a:rPr lang="tr-TR" sz="2600" b="1" dirty="0">
                <a:solidFill>
                  <a:srgbClr val="FF0000"/>
                </a:solidFill>
                <a:latin typeface="Arial" panose="020B0604020202020204" pitchFamily="34" charset="0"/>
                <a:cs typeface="Arial" panose="020B0604020202020204" pitchFamily="34" charset="0"/>
              </a:rPr>
              <a:t>7 gün olduğu </a:t>
            </a:r>
            <a:r>
              <a:rPr lang="tr-TR" sz="2600" b="1" dirty="0">
                <a:solidFill>
                  <a:schemeClr val="tx1"/>
                </a:solidFill>
                <a:latin typeface="Arial" panose="020B0604020202020204" pitchFamily="34" charset="0"/>
                <a:cs typeface="Arial" panose="020B0604020202020204" pitchFamily="34" charset="0"/>
              </a:rPr>
              <a:t>açık bir şekilde ifade </a:t>
            </a:r>
            <a:r>
              <a:rPr lang="tr-TR" sz="2600" b="1" dirty="0" smtClean="0">
                <a:solidFill>
                  <a:schemeClr val="tx1"/>
                </a:solidFill>
                <a:latin typeface="Arial" panose="020B0604020202020204" pitchFamily="34" charset="0"/>
                <a:cs typeface="Arial" panose="020B0604020202020204" pitchFamily="34" charset="0"/>
              </a:rPr>
              <a:t>edilmiştir.</a:t>
            </a:r>
            <a:endParaRPr lang="tr-TR" sz="2600" b="1" dirty="0">
              <a:solidFill>
                <a:schemeClr val="tx1"/>
              </a:solidFill>
              <a:latin typeface="Arial" panose="020B0604020202020204" pitchFamily="34" charset="0"/>
              <a:cs typeface="Arial" panose="020B0604020202020204" pitchFamily="34" charset="0"/>
            </a:endParaRPr>
          </a:p>
          <a:p>
            <a:pPr fontAlgn="base">
              <a:lnSpc>
                <a:spcPct val="120000"/>
              </a:lnSpc>
            </a:pPr>
            <a:r>
              <a:rPr lang="tr-TR" sz="2600" b="1" dirty="0">
                <a:solidFill>
                  <a:schemeClr val="tx1"/>
                </a:solidFill>
                <a:latin typeface="Arial" panose="020B0604020202020204" pitchFamily="34" charset="0"/>
                <a:cs typeface="Arial" panose="020B0604020202020204" pitchFamily="34" charset="0"/>
              </a:rPr>
              <a:t>Gider pusulasının düzenlenmediği veya hiç düzenlenmemiş sayıldığı durumlarda özel usulsüzlük cezası </a:t>
            </a:r>
            <a:r>
              <a:rPr lang="tr-TR" sz="2600" b="1" dirty="0" smtClean="0">
                <a:solidFill>
                  <a:schemeClr val="tx1"/>
                </a:solidFill>
                <a:latin typeface="Arial" panose="020B0604020202020204" pitchFamily="34" charset="0"/>
                <a:cs typeface="Arial" panose="020B0604020202020204" pitchFamily="34" charset="0"/>
              </a:rPr>
              <a:t>kesilmesi düzenlenmiştir.</a:t>
            </a:r>
            <a:endParaRPr lang="tr-TR" sz="26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8</a:t>
            </a:fld>
            <a:endParaRPr lang="tr-TR"/>
          </a:p>
        </p:txBody>
      </p:sp>
    </p:spTree>
    <p:extLst>
      <p:ext uri="{BB962C8B-B14F-4D97-AF65-F5344CB8AC3E}">
        <p14:creationId xmlns:p14="http://schemas.microsoft.com/office/powerpoint/2010/main" val="2080206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6"/>
          <p:cNvSpPr>
            <a:spLocks noGrp="1" noChangeArrowheads="1"/>
          </p:cNvSpPr>
          <p:nvPr>
            <p:ph type="title"/>
          </p:nvPr>
        </p:nvSpPr>
        <p:spPr>
          <a:xfrm>
            <a:off x="2014085" y="481215"/>
            <a:ext cx="9258392" cy="837399"/>
          </a:xfrm>
          <a:noFill/>
        </p:spPr>
        <p:txBody>
          <a:bodyPr anchor="b">
            <a:normAutofit/>
          </a:bodyPr>
          <a:lstStyle/>
          <a:p>
            <a:pPr>
              <a:buClr>
                <a:srgbClr val="00B0F0"/>
              </a:buClr>
            </a:pPr>
            <a:r>
              <a:rPr lang="tr-TR" sz="3600" b="1" dirty="0" smtClean="0">
                <a:solidFill>
                  <a:srgbClr val="FF0000"/>
                </a:solidFill>
                <a:latin typeface="Arial" panose="020B0604020202020204" pitchFamily="34" charset="0"/>
                <a:cs typeface="Arial" panose="020B0604020202020204" pitchFamily="34" charset="0"/>
              </a:rPr>
              <a:t>VUK ile İlgili Düzenlemeler</a:t>
            </a:r>
            <a:endParaRPr lang="tr-TR" sz="3600" b="1" dirty="0">
              <a:solidFill>
                <a:srgbClr val="FF0000"/>
              </a:solidFill>
              <a:latin typeface="Arial" panose="020B0604020202020204" pitchFamily="34" charset="0"/>
              <a:cs typeface="Arial" panose="020B0604020202020204" pitchFamily="34" charset="0"/>
            </a:endParaRPr>
          </a:p>
        </p:txBody>
      </p:sp>
      <p:sp>
        <p:nvSpPr>
          <p:cNvPr id="28675" name="Text Box 2"/>
          <p:cNvSpPr txBox="1">
            <a:spLocks noChangeArrowheads="1"/>
          </p:cNvSpPr>
          <p:nvPr/>
        </p:nvSpPr>
        <p:spPr bwMode="auto">
          <a:xfrm>
            <a:off x="4403725" y="650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tr-TR" altLang="tr-TR" sz="2400">
              <a:latin typeface="Times New Roman" pitchFamily="18" charset="0"/>
            </a:endParaRPr>
          </a:p>
        </p:txBody>
      </p:sp>
      <p:sp>
        <p:nvSpPr>
          <p:cNvPr id="7" name="İçerik Yer Tutucusu 3"/>
          <p:cNvSpPr>
            <a:spLocks noGrp="1"/>
          </p:cNvSpPr>
          <p:nvPr>
            <p:ph idx="1"/>
          </p:nvPr>
        </p:nvSpPr>
        <p:spPr>
          <a:xfrm>
            <a:off x="1690576" y="1556785"/>
            <a:ext cx="10028427" cy="5046034"/>
          </a:xfrm>
        </p:spPr>
        <p:txBody>
          <a:bodyPr>
            <a:normAutofit/>
          </a:bodyPr>
          <a:lstStyle/>
          <a:p>
            <a:pPr>
              <a:lnSpc>
                <a:spcPct val="120000"/>
              </a:lnSpc>
              <a:spcBef>
                <a:spcPts val="1200"/>
              </a:spcBef>
              <a:buClr>
                <a:srgbClr val="00B0F0"/>
              </a:buClr>
            </a:pPr>
            <a:r>
              <a:rPr lang="tr-TR" sz="2800" b="1" u="sng" dirty="0">
                <a:solidFill>
                  <a:schemeClr val="accent5">
                    <a:lumMod val="50000"/>
                  </a:schemeClr>
                </a:solidFill>
                <a:latin typeface="Arial" panose="020B0604020202020204" pitchFamily="34" charset="0"/>
                <a:cs typeface="Arial" panose="020B0604020202020204" pitchFamily="34" charset="0"/>
              </a:rPr>
              <a:t>Alış Bedeli ve </a:t>
            </a:r>
            <a:r>
              <a:rPr lang="tr-TR" sz="2800" b="1" u="sng" dirty="0" smtClean="0">
                <a:solidFill>
                  <a:schemeClr val="accent5">
                    <a:lumMod val="50000"/>
                  </a:schemeClr>
                </a:solidFill>
                <a:latin typeface="Arial" panose="020B0604020202020204" pitchFamily="34" charset="0"/>
                <a:cs typeface="Arial" panose="020B0604020202020204" pitchFamily="34" charset="0"/>
              </a:rPr>
              <a:t>Maliyet </a:t>
            </a:r>
            <a:r>
              <a:rPr lang="tr-TR" sz="2800" b="1" u="sng" dirty="0">
                <a:solidFill>
                  <a:schemeClr val="accent5">
                    <a:lumMod val="50000"/>
                  </a:schemeClr>
                </a:solidFill>
                <a:latin typeface="Arial" panose="020B0604020202020204" pitchFamily="34" charset="0"/>
                <a:cs typeface="Arial" panose="020B0604020202020204" pitchFamily="34" charset="0"/>
              </a:rPr>
              <a:t>Bedeli </a:t>
            </a:r>
            <a:r>
              <a:rPr lang="tr-TR" sz="2800" b="1" u="sng" dirty="0" smtClean="0">
                <a:solidFill>
                  <a:schemeClr val="accent5">
                    <a:lumMod val="50000"/>
                  </a:schemeClr>
                </a:solidFill>
                <a:latin typeface="Arial" panose="020B0604020202020204" pitchFamily="34" charset="0"/>
                <a:cs typeface="Arial" panose="020B0604020202020204" pitchFamily="34" charset="0"/>
              </a:rPr>
              <a:t>İle İlgili Düzenleme</a:t>
            </a:r>
          </a:p>
          <a:p>
            <a:endParaRPr lang="tr-TR" sz="1200" dirty="0"/>
          </a:p>
          <a:p>
            <a:r>
              <a:rPr lang="tr-TR" sz="2600" b="1" dirty="0">
                <a:solidFill>
                  <a:schemeClr val="tx1"/>
                </a:solidFill>
                <a:latin typeface="Arial" panose="020B0604020202020204" pitchFamily="34" charset="0"/>
                <a:cs typeface="Arial" panose="020B0604020202020204" pitchFamily="34" charset="0"/>
              </a:rPr>
              <a:t>Bazı varlıkların değerlemesinde kullanılan </a:t>
            </a:r>
            <a:r>
              <a:rPr lang="tr-TR" sz="2600" b="1" dirty="0">
                <a:solidFill>
                  <a:srgbClr val="FF0000"/>
                </a:solidFill>
                <a:latin typeface="Arial" panose="020B0604020202020204" pitchFamily="34" charset="0"/>
                <a:cs typeface="Arial" panose="020B0604020202020204" pitchFamily="34" charset="0"/>
              </a:rPr>
              <a:t>alış bedeli </a:t>
            </a:r>
            <a:r>
              <a:rPr lang="tr-TR" sz="2600" b="1" dirty="0">
                <a:solidFill>
                  <a:schemeClr val="tx1"/>
                </a:solidFill>
                <a:latin typeface="Arial" panose="020B0604020202020204" pitchFamily="34" charset="0"/>
                <a:cs typeface="Arial" panose="020B0604020202020204" pitchFamily="34" charset="0"/>
              </a:rPr>
              <a:t>ölçütü </a:t>
            </a:r>
            <a:r>
              <a:rPr lang="tr-TR" sz="2600" b="1" dirty="0" err="1" smtClean="0">
                <a:solidFill>
                  <a:schemeClr val="tx1"/>
                </a:solidFill>
                <a:latin typeface="Arial" panose="020B0604020202020204" pitchFamily="34" charset="0"/>
                <a:cs typeface="Arial" panose="020B0604020202020204" pitchFamily="34" charset="0"/>
              </a:rPr>
              <a:t>VUK’a</a:t>
            </a:r>
            <a:r>
              <a:rPr lang="tr-TR" sz="2600" b="1" dirty="0" smtClean="0">
                <a:solidFill>
                  <a:schemeClr val="tx1"/>
                </a:solidFill>
                <a:latin typeface="Arial" panose="020B0604020202020204" pitchFamily="34" charset="0"/>
                <a:cs typeface="Arial" panose="020B0604020202020204" pitchFamily="34" charset="0"/>
              </a:rPr>
              <a:t> eklenmiş </a:t>
            </a:r>
            <a:r>
              <a:rPr lang="tr-TR" sz="2600" b="1" dirty="0">
                <a:solidFill>
                  <a:schemeClr val="tx1"/>
                </a:solidFill>
                <a:latin typeface="Arial" panose="020B0604020202020204" pitchFamily="34" charset="0"/>
                <a:cs typeface="Arial" panose="020B0604020202020204" pitchFamily="34" charset="0"/>
              </a:rPr>
              <a:t>ve tanımı yapılmıştır. Yapılan tanım halen uygulamaya paraleldir ve </a:t>
            </a:r>
            <a:r>
              <a:rPr lang="tr-TR" sz="2600" b="1" dirty="0" smtClean="0">
                <a:solidFill>
                  <a:schemeClr val="tx1"/>
                </a:solidFill>
                <a:latin typeface="Arial" panose="020B0604020202020204" pitchFamily="34" charset="0"/>
                <a:cs typeface="Arial" panose="020B0604020202020204" pitchFamily="34" charset="0"/>
              </a:rPr>
              <a:t>açıklık getirmektedir. </a:t>
            </a:r>
            <a:endParaRPr lang="tr-TR" sz="2600" b="1" dirty="0">
              <a:solidFill>
                <a:schemeClr val="tx1"/>
              </a:solidFill>
              <a:latin typeface="Arial" panose="020B0604020202020204" pitchFamily="34" charset="0"/>
              <a:cs typeface="Arial" panose="020B0604020202020204" pitchFamily="34" charset="0"/>
            </a:endParaRPr>
          </a:p>
          <a:p>
            <a:r>
              <a:rPr lang="tr-TR" sz="2600" b="1" dirty="0">
                <a:solidFill>
                  <a:schemeClr val="tx1"/>
                </a:solidFill>
                <a:latin typeface="Arial" panose="020B0604020202020204" pitchFamily="34" charset="0"/>
                <a:cs typeface="Arial" panose="020B0604020202020204" pitchFamily="34" charset="0"/>
              </a:rPr>
              <a:t>Ayrıca </a:t>
            </a:r>
            <a:r>
              <a:rPr lang="tr-TR" sz="2600" b="1" dirty="0" smtClean="0">
                <a:solidFill>
                  <a:srgbClr val="FF0000"/>
                </a:solidFill>
                <a:latin typeface="Arial" panose="020B0604020202020204" pitchFamily="34" charset="0"/>
                <a:cs typeface="Arial" panose="020B0604020202020204" pitchFamily="34" charset="0"/>
              </a:rPr>
              <a:t>maliyet bedeli </a:t>
            </a:r>
            <a:r>
              <a:rPr lang="tr-TR" sz="2600" b="1" dirty="0">
                <a:solidFill>
                  <a:schemeClr val="tx1"/>
                </a:solidFill>
                <a:latin typeface="Arial" panose="020B0604020202020204" pitchFamily="34" charset="0"/>
                <a:cs typeface="Arial" panose="020B0604020202020204" pitchFamily="34" charset="0"/>
              </a:rPr>
              <a:t>tanımı yeniden yapılmış, maliyet bedeline ilişkin farklı maddelerde yer alan hükümler belli bir sistematikle yeniden düzenlenmiş, maliyet bedeline zorunlu olarak veya seçimlik olarak dahil edilecek gider ve maliyet unsurları yeniden </a:t>
            </a:r>
            <a:r>
              <a:rPr lang="tr-TR" sz="2600" b="1" dirty="0" smtClean="0">
                <a:solidFill>
                  <a:schemeClr val="tx1"/>
                </a:solidFill>
                <a:latin typeface="Arial" panose="020B0604020202020204" pitchFamily="34" charset="0"/>
                <a:cs typeface="Arial" panose="020B0604020202020204" pitchFamily="34" charset="0"/>
              </a:rPr>
              <a:t>belirlenerek açıklık getirilmiştir.</a:t>
            </a:r>
            <a:endParaRPr lang="tr-TR" sz="2600" b="1" dirty="0">
              <a:solidFill>
                <a:schemeClr val="tx1"/>
              </a:solidFill>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C28B14C4-AC7B-47CD-9444-FB6168ECFCAC}" type="slidenum">
              <a:rPr lang="tr-TR" smtClean="0"/>
              <a:t>9</a:t>
            </a:fld>
            <a:endParaRPr lang="tr-TR"/>
          </a:p>
        </p:txBody>
      </p:sp>
    </p:spTree>
    <p:extLst>
      <p:ext uri="{BB962C8B-B14F-4D97-AF65-F5344CB8AC3E}">
        <p14:creationId xmlns:p14="http://schemas.microsoft.com/office/powerpoint/2010/main" val="2281957466"/>
      </p:ext>
    </p:extLst>
  </p:cSld>
  <p:clrMapOvr>
    <a:masterClrMapping/>
  </p:clrMapOvr>
</p:sld>
</file>

<file path=ppt/theme/theme1.xml><?xml version="1.0" encoding="utf-8"?>
<a:theme xmlns:a="http://schemas.openxmlformats.org/drawingml/2006/main" name="Duma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6021</TotalTime>
  <Words>2574</Words>
  <Application>Microsoft Office PowerPoint</Application>
  <PresentationFormat>Özel</PresentationFormat>
  <Paragraphs>217</Paragraphs>
  <Slides>38</Slides>
  <Notes>1</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Duman</vt:lpstr>
      <vt:lpstr>PowerPoint Sunusu</vt:lpstr>
      <vt:lpstr>Kanunun Amacı</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VUK ile İlgili Düzenlemeler</vt:lpstr>
      <vt:lpstr>GVK ile İlgili Düzenlemeler</vt:lpstr>
      <vt:lpstr>GVK ile İlgili Düzenlemeler</vt:lpstr>
      <vt:lpstr>GVK ile İlgili Düzenlemeler</vt:lpstr>
      <vt:lpstr>GVK ile İlgili Düzenlemeler</vt:lpstr>
      <vt:lpstr>GVK ile İlgili Düzenlemeler</vt:lpstr>
      <vt:lpstr>Kurumlar Vergisi ile İlgili Düzenlemeler</vt:lpstr>
      <vt:lpstr>Kurumlar Vergisi ile İlgili Düzenlemeler</vt:lpstr>
      <vt:lpstr>ÖTV ile İlgili Düzenlemeler</vt:lpstr>
      <vt:lpstr>ÖTV ile İlgili Düzenlemeler</vt:lpstr>
      <vt:lpstr>Damga Vergisi ile İlgili Düzenlemeler</vt:lpstr>
      <vt:lpstr>KDV ile İlgili Düzenlemeler</vt:lpstr>
      <vt:lpstr>Diğer Düzenlemeler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Konseyi 2019 Çalışma Planı</dc:title>
  <dc:creator>SERDAR KILIC</dc:creator>
  <cp:lastModifiedBy>Reviwer</cp:lastModifiedBy>
  <cp:revision>562</cp:revision>
  <cp:lastPrinted>2019-01-17T06:51:26Z</cp:lastPrinted>
  <dcterms:created xsi:type="dcterms:W3CDTF">2019-01-16T18:12:07Z</dcterms:created>
  <dcterms:modified xsi:type="dcterms:W3CDTF">2021-11-08T21:32:22Z</dcterms:modified>
</cp:coreProperties>
</file>